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5"/>
  </p:notesMasterIdLst>
  <p:sldIdLst>
    <p:sldId id="317" r:id="rId2"/>
    <p:sldId id="258" r:id="rId3"/>
    <p:sldId id="295" r:id="rId4"/>
    <p:sldId id="259" r:id="rId5"/>
    <p:sldId id="291" r:id="rId6"/>
    <p:sldId id="320" r:id="rId7"/>
    <p:sldId id="301" r:id="rId8"/>
    <p:sldId id="297" r:id="rId9"/>
    <p:sldId id="302" r:id="rId10"/>
    <p:sldId id="299" r:id="rId11"/>
    <p:sldId id="300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8" r:id="rId24"/>
    <p:sldId id="286" r:id="rId25"/>
    <p:sldId id="287" r:id="rId26"/>
    <p:sldId id="288" r:id="rId27"/>
    <p:sldId id="290" r:id="rId28"/>
    <p:sldId id="294" r:id="rId29"/>
    <p:sldId id="293" r:id="rId30"/>
    <p:sldId id="268" r:id="rId31"/>
    <p:sldId id="265" r:id="rId32"/>
    <p:sldId id="266" r:id="rId33"/>
    <p:sldId id="267" r:id="rId34"/>
    <p:sldId id="269" r:id="rId35"/>
    <p:sldId id="321" r:id="rId36"/>
    <p:sldId id="322" r:id="rId37"/>
    <p:sldId id="272" r:id="rId38"/>
    <p:sldId id="273" r:id="rId39"/>
    <p:sldId id="315" r:id="rId40"/>
    <p:sldId id="274" r:id="rId41"/>
    <p:sldId id="275" r:id="rId42"/>
    <p:sldId id="277" r:id="rId43"/>
    <p:sldId id="31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BEDD-0D19-43AE-9989-8B5D909ED87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9508-D594-4B72-B288-771DB2C50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42876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Итоговое </a:t>
            </a:r>
            <a:r>
              <a:rPr lang="ru-RU" sz="5400" dirty="0"/>
              <a:t>собеседование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</a:t>
            </a:r>
            <a:r>
              <a:rPr lang="ru-RU" sz="5400" dirty="0" smtClean="0"/>
              <a:t>2025 </a:t>
            </a:r>
            <a:r>
              <a:rPr lang="ru-RU" sz="5400" dirty="0" smtClean="0"/>
              <a:t>году. </a:t>
            </a:r>
            <a:r>
              <a:rPr lang="ru-RU" sz="5400" dirty="0"/>
              <a:t>Структура и изменения в демоверсии.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3068960"/>
            <a:ext cx="4470648" cy="335472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3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44999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Задание 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Чтение» знаков </a:t>
            </a:r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препинания.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Точка</a:t>
            </a:r>
            <a:endParaRPr lang="ru-RU" sz="33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Роль на письме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мысли и </a:t>
            </a:r>
            <a:r>
              <a:rPr lang="ru-RU" sz="3300" dirty="0" smtClean="0">
                <a:latin typeface="Constantia" panose="02030602050306030303" pitchFamily="18" charset="0"/>
              </a:rPr>
              <a:t>законченность предложения</a:t>
            </a: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Интонация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Интонация на точке </a:t>
            </a:r>
            <a:r>
              <a:rPr lang="ru-RU" sz="3300" dirty="0" smtClean="0">
                <a:latin typeface="Constantia" panose="02030602050306030303" pitchFamily="18" charset="0"/>
              </a:rPr>
              <a:t>связана с </a:t>
            </a:r>
            <a:r>
              <a:rPr lang="ru-RU" sz="3300" dirty="0">
                <a:latin typeface="Constantia" panose="02030602050306030303" pitchFamily="18" charset="0"/>
              </a:rPr>
              <a:t>сильным понижением голоса, если мысль </a:t>
            </a:r>
            <a:r>
              <a:rPr lang="ru-RU" sz="3300" dirty="0" smtClean="0">
                <a:latin typeface="Constantia" panose="02030602050306030303" pitchFamily="18" charset="0"/>
              </a:rPr>
              <a:t>заканчивается</a:t>
            </a:r>
            <a:r>
              <a:rPr lang="ru-RU" sz="3300" dirty="0">
                <a:latin typeface="Constantia" panose="02030602050306030303" pitchFamily="18" charset="0"/>
              </a:rPr>
              <a:t>, и с </a:t>
            </a:r>
            <a:r>
              <a:rPr lang="ru-RU" sz="3300" dirty="0" smtClean="0">
                <a:latin typeface="Constantia" panose="02030602050306030303" pitchFamily="18" charset="0"/>
              </a:rPr>
              <a:t>несильным  </a:t>
            </a:r>
            <a:r>
              <a:rPr lang="ru-RU" sz="3300" dirty="0">
                <a:latin typeface="Constantia" panose="02030602050306030303" pitchFamily="18" charset="0"/>
              </a:rPr>
              <a:t>понижением голоса, если предполагается развитие мысли в следующих </a:t>
            </a:r>
            <a:r>
              <a:rPr lang="ru-RU" sz="3300" dirty="0" smtClean="0">
                <a:latin typeface="Constantia" panose="02030602050306030303" pitchFamily="18" charset="0"/>
              </a:rPr>
              <a:t>предложениях</a:t>
            </a: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3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C00000"/>
                </a:solidFill>
                <a:latin typeface="Constantia" panose="02030602050306030303" pitchFamily="18" charset="0"/>
              </a:rPr>
              <a:t>Вопросительный знак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предложения, оформляет прямой вопрос или сомнение в чем-либо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Передаётся с помощью </a:t>
            </a:r>
            <a:r>
              <a:rPr lang="ru-RU" sz="3300" dirty="0" smtClean="0">
                <a:latin typeface="Constantia" panose="02030602050306030303" pitchFamily="18" charset="0"/>
              </a:rPr>
              <a:t>повышения </a:t>
            </a:r>
            <a:r>
              <a:rPr lang="ru-RU" sz="3300" dirty="0">
                <a:latin typeface="Constantia" panose="02030602050306030303" pitchFamily="18" charset="0"/>
              </a:rPr>
              <a:t>голоса на </a:t>
            </a:r>
            <a:r>
              <a:rPr lang="ru-RU" sz="3300" dirty="0" smtClean="0">
                <a:latin typeface="Constantia" panose="02030602050306030303" pitchFamily="18" charset="0"/>
              </a:rPr>
              <a:t>ударном </a:t>
            </a:r>
            <a:r>
              <a:rPr lang="ru-RU" sz="3300" dirty="0">
                <a:latin typeface="Constantia" panose="02030602050306030303" pitchFamily="18" charset="0"/>
              </a:rPr>
              <a:t>слове </a:t>
            </a:r>
            <a:endParaRPr lang="ru-RU" sz="33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 smtClean="0">
                <a:latin typeface="Constantia" panose="02030602050306030303" pitchFamily="18" charset="0"/>
              </a:rPr>
              <a:t>вопросительного  </a:t>
            </a:r>
            <a:r>
              <a:rPr lang="ru-RU" sz="3300" dirty="0">
                <a:latin typeface="Constantia" panose="02030602050306030303" pitchFamily="18" charset="0"/>
              </a:rPr>
              <a:t>предложения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Восклицательный </a:t>
            </a:r>
            <a:r>
              <a:rPr lang="ru-RU" sz="3300" b="1" dirty="0">
                <a:solidFill>
                  <a:srgbClr val="C00000"/>
                </a:solidFill>
                <a:latin typeface="Constantia" panose="02030602050306030303" pitchFamily="18" charset="0"/>
              </a:rPr>
              <a:t>знак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предложения, передаёт сильное </a:t>
            </a:r>
            <a:r>
              <a:rPr lang="ru-RU" sz="3300" dirty="0" smtClean="0">
                <a:latin typeface="Constantia" panose="02030602050306030303" pitchFamily="18" charset="0"/>
              </a:rPr>
              <a:t>чувство </a:t>
            </a:r>
            <a:r>
              <a:rPr lang="ru-RU" sz="3300" dirty="0">
                <a:latin typeface="Constantia" panose="02030602050306030303" pitchFamily="18" charset="0"/>
              </a:rPr>
              <a:t>(требование, </a:t>
            </a:r>
            <a:r>
              <a:rPr lang="ru-RU" sz="3300" dirty="0" smtClean="0">
                <a:latin typeface="Constantia" panose="02030602050306030303" pitchFamily="18" charset="0"/>
              </a:rPr>
              <a:t>похвалу</a:t>
            </a:r>
            <a:r>
              <a:rPr lang="ru-RU" sz="3300" dirty="0">
                <a:latin typeface="Constantia" panose="02030602050306030303" pitchFamily="18" charset="0"/>
              </a:rPr>
              <a:t>, обвинение, угрозу, восхищение, приказ)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Сопровождается </a:t>
            </a:r>
            <a:r>
              <a:rPr lang="ru-RU" sz="3300" dirty="0" smtClean="0">
                <a:latin typeface="Constantia" panose="02030602050306030303" pitchFamily="18" charset="0"/>
              </a:rPr>
              <a:t>усилением </a:t>
            </a:r>
            <a:r>
              <a:rPr lang="ru-RU" sz="3300" dirty="0">
                <a:latin typeface="Constantia" panose="02030602050306030303" pitchFamily="18" charset="0"/>
              </a:rPr>
              <a:t>голоса в конце </a:t>
            </a:r>
            <a:r>
              <a:rPr lang="ru-RU" sz="3300" dirty="0" smtClean="0">
                <a:latin typeface="Constantia" panose="02030602050306030303" pitchFamily="18" charset="0"/>
              </a:rPr>
              <a:t>предложения</a:t>
            </a:r>
            <a:endParaRPr lang="ru-RU" sz="3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2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400" b="1" dirty="0" smtClean="0"/>
              <a:t>Задание 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7" y="1196753"/>
            <a:ext cx="6291474" cy="5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8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 Задание 2.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Подробный </a:t>
            </a:r>
            <a:r>
              <a:rPr lang="ru-RU" b="1" dirty="0">
                <a:solidFill>
                  <a:srgbClr val="C00000"/>
                </a:solidFill>
              </a:rPr>
              <a:t>пересказ текста с включением приведённого </a:t>
            </a:r>
            <a:r>
              <a:rPr lang="ru-RU" b="1" dirty="0" smtClean="0">
                <a:solidFill>
                  <a:srgbClr val="C00000"/>
                </a:solidFill>
              </a:rPr>
              <a:t>высказывания.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Учащиеся должны подробно пересказать текст, а также включить в него предложенное высказывание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Высказывание может быть введено в текст любым из способов цитирования.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 </a:t>
            </a:r>
            <a:r>
              <a:rPr lang="ru-RU" b="1" dirty="0"/>
              <a:t>подготовке к заданию участник собеседования должен определить, в какую часть текста логично и уместно включить высказывание, чтобы пересказ и включённое в него высказывание составляли единый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67510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Способы цитирования: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прямое цитирование </a:t>
            </a:r>
            <a:r>
              <a:rPr lang="ru-RU" dirty="0"/>
              <a:t>(используется предложение с прямой речью, например: М. Осоргин сказал о Шаляпине: «…»);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косвенное цитирование </a:t>
            </a:r>
            <a:r>
              <a:rPr lang="ru-RU" dirty="0"/>
              <a:t>(используется предложение с косвенной речью, например: М. Осоргин, говоря о Шаляпине, писал о том, что …);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и прямое, и косвенное цитирование </a:t>
            </a:r>
            <a:r>
              <a:rPr lang="ru-RU" dirty="0"/>
              <a:t>(цитата включается в текст при помощи вводных слов и сочетаний: как писал …, как сказал …, по мнению …, по мысли …, как совершенно справедливо заметил …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др. ).</a:t>
            </a:r>
          </a:p>
        </p:txBody>
      </p:sp>
    </p:spTree>
    <p:extLst>
      <p:ext uri="{BB962C8B-B14F-4D97-AF65-F5344CB8AC3E}">
        <p14:creationId xmlns:p14="http://schemas.microsoft.com/office/powerpoint/2010/main" val="174185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43528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Задание 3.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Монологическое высказывание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680520" cy="48398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собеседования предоставляется право выбора одной из трёх тем, каждая из которых связана с конкретным типом текста — </a:t>
            </a:r>
            <a:r>
              <a:rPr lang="ru-RU" b="1" dirty="0">
                <a:solidFill>
                  <a:srgbClr val="C00000"/>
                </a:solidFill>
              </a:rPr>
              <a:t>описанием, повествованием и рассуждением.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задача при подготовке — вспомнить особенности каждого типа речи.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монологов соответствуют знаниям, жизненному опыту, интересам и психологическим особенностям подростков.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каждой теме даётся по четыре вопроса.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60" y="755666"/>
            <a:ext cx="3107741" cy="22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6473"/>
            <a:ext cx="3415489" cy="16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869160"/>
            <a:ext cx="321752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0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3.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Описание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Названия </a:t>
            </a:r>
            <a:r>
              <a:rPr lang="ru-RU" dirty="0"/>
              <a:t>тематических фотографий могут быть разные, например</a:t>
            </a:r>
            <a:r>
              <a:rPr lang="ru-RU" dirty="0" smtClean="0"/>
              <a:t>: « </a:t>
            </a:r>
            <a:r>
              <a:rPr lang="ru-RU" dirty="0"/>
              <a:t>Школьный </a:t>
            </a:r>
            <a:r>
              <a:rPr lang="ru-RU" dirty="0" smtClean="0"/>
              <a:t>праздник»; «Последний звонок»; «Семейное торжество»; «Поход </a:t>
            </a:r>
            <a:r>
              <a:rPr lang="ru-RU" dirty="0"/>
              <a:t>в музей… в театр… в кино… на </a:t>
            </a:r>
            <a:r>
              <a:rPr lang="ru-RU" dirty="0" smtClean="0"/>
              <a:t>выставку»; «Зимний пейзаж», «Осенний пейзаж», «Поездка </a:t>
            </a:r>
            <a:r>
              <a:rPr lang="ru-RU" dirty="0"/>
              <a:t>за </a:t>
            </a:r>
            <a:r>
              <a:rPr lang="ru-RU" dirty="0" smtClean="0"/>
              <a:t>город», «Лыжная </a:t>
            </a:r>
            <a:r>
              <a:rPr lang="ru-RU" dirty="0"/>
              <a:t>прогулка в </a:t>
            </a:r>
            <a:r>
              <a:rPr lang="ru-RU" dirty="0" smtClean="0"/>
              <a:t>лесу»; «Любимое увлечение».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4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Задание </a:t>
            </a:r>
            <a:r>
              <a:rPr lang="ru-RU" b="1" dirty="0"/>
              <a:t>3. </a:t>
            </a:r>
            <a:r>
              <a:rPr lang="ru-RU" b="1" dirty="0" smtClean="0"/>
              <a:t>Описание.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158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на фотографии изображены люди или мероприятие, необходимо включить </a:t>
            </a:r>
            <a:r>
              <a:rPr lang="ru-RU" dirty="0" smtClean="0"/>
              <a:t>описание</a:t>
            </a:r>
          </a:p>
          <a:p>
            <a:r>
              <a:rPr lang="ru-RU" dirty="0" smtClean="0"/>
              <a:t> </a:t>
            </a:r>
            <a:r>
              <a:rPr lang="ru-RU" dirty="0"/>
              <a:t>1) участников фотографии (кто изображён, чем заняты присутствующие, какое у них настроение и чем оно вызвано);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участника, который привлёк внимание и почему;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настроения присутствующих (выражение их лиц, позы, динамика движений);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атмосферы, которую передаёт фотография;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ситуации, изображённой на фотографии (почему фотограф решил запечатлеть именно её);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) Мероприятия или события, которое представлено на фото(место и время, чему оно посвящено, что объединяет участников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11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3.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278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Последовательность работы при выполнении задания 3 (описание фотографии):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внимательно рассмотрите фотографию и определите, кто или что на ней изображено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2) прочитайте тему, помещённую под фотографией, - она подскажет содержание монолога;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обязательно воспользуйтесь примерным планом ответа, который размещён после фотографии; прочитайте эти пункты до того, как начнёте выстраивать ответ, чтобы не было повторов;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опишите предмет, человека (людей) или мероприятие;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в качестве вывода используйте свои впечатления от увиденного.</a:t>
            </a:r>
          </a:p>
        </p:txBody>
      </p:sp>
    </p:spTree>
    <p:extLst>
      <p:ext uri="{BB962C8B-B14F-4D97-AF65-F5344CB8AC3E}">
        <p14:creationId xmlns:p14="http://schemas.microsoft.com/office/powerpoint/2010/main" val="375405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ru-RU" sz="4400" b="1" dirty="0" smtClean="0"/>
              <a:t>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Повествование.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1278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</a:t>
            </a:r>
            <a:r>
              <a:rPr lang="ru-RU" b="1" dirty="0">
                <a:solidFill>
                  <a:srgbClr val="C00000"/>
                </a:solidFill>
              </a:rPr>
              <a:t>темы 2 предполагает рассказ на основе жизненного опыта: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Моя </a:t>
            </a:r>
            <a:r>
              <a:rPr lang="ru-RU" dirty="0"/>
              <a:t>будущая профессия; </a:t>
            </a:r>
            <a:endParaRPr lang="ru-RU" dirty="0" smtClean="0"/>
          </a:p>
          <a:p>
            <a:r>
              <a:rPr lang="ru-RU" dirty="0" smtClean="0"/>
              <a:t>Традиции </a:t>
            </a:r>
            <a:r>
              <a:rPr lang="ru-RU" dirty="0"/>
              <a:t>моей семьи;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мечта; </a:t>
            </a:r>
            <a:endParaRPr lang="ru-RU" dirty="0" smtClean="0"/>
          </a:p>
          <a:p>
            <a:r>
              <a:rPr lang="ru-RU" dirty="0" smtClean="0"/>
              <a:t>Моё </a:t>
            </a:r>
            <a:r>
              <a:rPr lang="ru-RU" dirty="0"/>
              <a:t>любимое время года;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школьный проект; </a:t>
            </a:r>
            <a:endParaRPr lang="ru-RU" dirty="0" smtClean="0"/>
          </a:p>
          <a:p>
            <a:r>
              <a:rPr lang="ru-RU" dirty="0" smtClean="0"/>
              <a:t>Музыка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любимая книга;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любимый фильм;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я приготовил своё первое блюдо;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домашний питомец;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Мои </a:t>
            </a:r>
            <a:r>
              <a:rPr lang="ru-RU" dirty="0"/>
              <a:t>увлечения; мой </a:t>
            </a:r>
            <a:r>
              <a:rPr lang="ru-RU" dirty="0" smtClean="0"/>
              <a:t>лучший </a:t>
            </a:r>
            <a:r>
              <a:rPr lang="ru-RU" dirty="0"/>
              <a:t>друг и др.</a:t>
            </a:r>
          </a:p>
        </p:txBody>
      </p:sp>
    </p:spTree>
    <p:extLst>
      <p:ext uri="{BB962C8B-B14F-4D97-AF65-F5344CB8AC3E}">
        <p14:creationId xmlns:p14="http://schemas.microsoft.com/office/powerpoint/2010/main" val="144212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9985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Коммуникативная задача третьей темы задания 3 – дать ответ на поставленный в теме вопрос.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Что </a:t>
            </a:r>
            <a:r>
              <a:rPr lang="ru-RU" dirty="0"/>
              <a:t>значит быть патриотом?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отстаивать своё мнение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Почему люди стремятся обрести друзей?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современным человеком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Что влияет на выбор профессии?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научиться управлять своим временем?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успешным человеком?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заниматься самообразованием?</a:t>
            </a:r>
          </a:p>
        </p:txBody>
      </p:sp>
    </p:spTree>
    <p:extLst>
      <p:ext uri="{BB962C8B-B14F-4D97-AF65-F5344CB8AC3E}">
        <p14:creationId xmlns:p14="http://schemas.microsoft.com/office/powerpoint/2010/main" val="372723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Изменения </a:t>
            </a:r>
            <a:r>
              <a:rPr lang="ru-RU" sz="2400" dirty="0"/>
              <a:t>в КИМ 2024 года Итоговое собеседование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276872" cy="5001419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Задания, время, отведенное на подготовку и подачи ответа не изменились. • Прежним осталось время проведения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экзамена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- 15-16 минут.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464496" cy="478539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НО!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Некоторые </a:t>
            </a:r>
            <a:r>
              <a:rPr lang="ru-RU" sz="2800" dirty="0">
                <a:solidFill>
                  <a:srgbClr val="C00000"/>
                </a:solidFill>
              </a:rPr>
              <a:t>изменения претерпели критерии оценивания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заданий 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определить тему связного трёхминутного </a:t>
            </a:r>
            <a:r>
              <a:rPr lang="ru-RU" dirty="0" smtClean="0"/>
              <a:t>высказывания( </a:t>
            </a:r>
            <a:r>
              <a:rPr lang="ru-RU" dirty="0"/>
              <a:t>т</a:t>
            </a:r>
            <a:r>
              <a:rPr lang="ru-RU" dirty="0" smtClean="0"/>
              <a:t>ема </a:t>
            </a:r>
            <a:r>
              <a:rPr lang="ru-RU" dirty="0"/>
              <a:t>даётся в виде вопросительного </a:t>
            </a:r>
            <a:r>
              <a:rPr lang="ru-RU" dirty="0" smtClean="0"/>
              <a:t>предложения); </a:t>
            </a:r>
          </a:p>
          <a:p>
            <a:r>
              <a:rPr lang="ru-RU" dirty="0" smtClean="0"/>
              <a:t> </a:t>
            </a:r>
            <a:r>
              <a:rPr lang="ru-RU" dirty="0"/>
              <a:t>2) структура текста-рассуждения: тезис – доказательства – вывод; </a:t>
            </a:r>
            <a:r>
              <a:rPr lang="ru-RU" dirty="0" smtClean="0"/>
              <a:t>(тезис </a:t>
            </a:r>
            <a:r>
              <a:rPr lang="ru-RU" dirty="0"/>
              <a:t>в рассуждении – ответ на поставленный в задании </a:t>
            </a:r>
            <a:r>
              <a:rPr lang="ru-RU" dirty="0" smtClean="0"/>
              <a:t>вопрос); </a:t>
            </a:r>
          </a:p>
          <a:p>
            <a:r>
              <a:rPr lang="ru-RU" dirty="0" smtClean="0"/>
              <a:t> </a:t>
            </a:r>
            <a:r>
              <a:rPr lang="ru-RU" dirty="0"/>
              <a:t>Обязательно использовать вопросы, размещённые в карточке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42779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Тема, которая была выбрана участником собеседования в задании 3 и использована в монологе, будет продолжена и в задании 4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При выполнении задания 4 проверяется умение девятиклассников принимать участие в диалоге. Они должны ориентироваться в условиях общения, наладить контакт и эмоциональную связь с собеседником, соблюсти нормы вежливости и речевого этикета и полно ответить на все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58246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Рекомендации при проведении </a:t>
            </a:r>
            <a:r>
              <a:rPr lang="ru-RU" b="1" dirty="0" smtClean="0">
                <a:solidFill>
                  <a:srgbClr val="C00000"/>
                </a:solidFill>
              </a:rPr>
              <a:t>диалога.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1. В беседе продолжается развитие темы монолога. 2. Никогда не следует отвечать односложно – да или нет. Ответы должны быть полными, развёрнутыми, желательно использовать </a:t>
            </a:r>
            <a:r>
              <a:rPr lang="ru-RU" dirty="0" smtClean="0"/>
              <a:t>различные синтаксические конструкции. </a:t>
            </a:r>
          </a:p>
          <a:p>
            <a:r>
              <a:rPr lang="ru-RU" dirty="0" smtClean="0"/>
              <a:t>3</a:t>
            </a:r>
            <a:r>
              <a:rPr lang="ru-RU" dirty="0"/>
              <a:t>. Следует использовать вводные слова и предложения, обозначающие отношение к тому, о чём говорите.</a:t>
            </a:r>
          </a:p>
        </p:txBody>
      </p:sp>
    </p:spTree>
    <p:extLst>
      <p:ext uri="{BB962C8B-B14F-4D97-AF65-F5344CB8AC3E}">
        <p14:creationId xmlns:p14="http://schemas.microsoft.com/office/powerpoint/2010/main" val="55094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    </a:t>
            </a:r>
            <a:r>
              <a:rPr lang="ru-RU" sz="3200" b="1" dirty="0" smtClean="0"/>
              <a:t>Изменения </a:t>
            </a:r>
            <a:r>
              <a:rPr lang="ru-RU" sz="3200" b="1" dirty="0"/>
              <a:t>в КИМ итогового </a:t>
            </a:r>
            <a:r>
              <a:rPr lang="ru-RU" sz="3200" b="1" dirty="0" smtClean="0"/>
              <a:t>    собеседования </a:t>
            </a:r>
            <a:r>
              <a:rPr lang="ru-RU" sz="3200" b="1" dirty="0" smtClean="0"/>
              <a:t>202</a:t>
            </a:r>
            <a:r>
              <a:rPr lang="en-US" sz="3200" b="1" dirty="0" smtClean="0"/>
              <a:t>5</a:t>
            </a:r>
            <a:r>
              <a:rPr lang="ru-RU" sz="3200" b="1" dirty="0" smtClean="0"/>
              <a:t> </a:t>
            </a:r>
            <a:r>
              <a:rPr lang="ru-RU" sz="3200" b="1" dirty="0" smtClean="0"/>
              <a:t>года.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По итогам анализа результатов выполнения заданий итогового собеседования была оптимизирована критериальная </a:t>
            </a:r>
            <a:r>
              <a:rPr lang="ru-RU" sz="2500" dirty="0" smtClean="0"/>
              <a:t> система </a:t>
            </a:r>
            <a:r>
              <a:rPr lang="ru-RU" sz="2500" dirty="0"/>
              <a:t>их оценивания.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Претерпели некоторые изменения критерии оценивания заданий.</a:t>
            </a:r>
          </a:p>
          <a:p>
            <a:r>
              <a:rPr lang="ru-RU" sz="2500" dirty="0"/>
              <a:t>1. Грамотность речи будет оцениваться в целом по заданиям 1-4. При этом в качестве единых критериев представлены следующие: «Соблюдение орфоэпических норм», «Соблюдение грамматических норм», «Соблюдение речевых норм», </a:t>
            </a:r>
            <a:r>
              <a:rPr lang="ru-RU" sz="2500" dirty="0" smtClean="0"/>
              <a:t>«</a:t>
            </a:r>
            <a:r>
              <a:rPr lang="ru-RU" sz="2500" dirty="0" smtClean="0"/>
              <a:t>Ф</a:t>
            </a:r>
            <a:r>
              <a:rPr lang="ru-RU" sz="2500" dirty="0" smtClean="0"/>
              <a:t>актическая точность речи».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smtClean="0"/>
              <a:t>2. </a:t>
            </a:r>
            <a:r>
              <a:rPr lang="ru-RU" sz="2500" dirty="0"/>
              <a:t>Если участник не приступал к выполнению 2-х и более заданий, то по всем критериям оценивания грамотности речи ему ставится 0 баллов.</a:t>
            </a:r>
          </a:p>
          <a:p>
            <a:r>
              <a:rPr lang="ru-RU" sz="2500" dirty="0"/>
              <a:t>3. Если участник итогового собеседования пересказал текст не подробно, а в сжатом формате, то общее количество баллов, которое получил участник итогового собеседования по критериям П1–П4 (пересказ), уменьшается на 1 балл. </a:t>
            </a:r>
            <a:r>
              <a:rPr lang="ru-RU" sz="2500" b="1" dirty="0"/>
              <a:t>В связи с часто возникающими техническими трудностями снято примечание при оценивании подробного пересказа с включением приведённого высказывания: «Если участник итогового собеседования пересказал текст не подробно, а СЖАТО, то общее количество баллов, которое получил участник итогового собеседования по критериям П1–П4, уменьшается на 1 балл».</a:t>
            </a:r>
            <a:br>
              <a:rPr lang="ru-RU" sz="2500" b="1" dirty="0"/>
            </a:br>
            <a:r>
              <a:rPr lang="ru-RU" sz="2500" b="1" dirty="0" smtClean="0"/>
              <a:t>4.</a:t>
            </a:r>
            <a:r>
              <a:rPr lang="ru-RU" sz="2500" dirty="0" smtClean="0"/>
              <a:t>Критерий </a:t>
            </a:r>
            <a:r>
              <a:rPr lang="ru-RU" sz="2500" dirty="0"/>
              <a:t>М2 </a:t>
            </a:r>
            <a:r>
              <a:rPr lang="ru-RU" sz="2500" dirty="0" smtClean="0"/>
              <a:t> </a:t>
            </a:r>
            <a:r>
              <a:rPr lang="ru-RU" sz="2500" dirty="0"/>
              <a:t>переименован: «Логичность монологического высказывания». В структуре самого критерия исключены несущественные понятия.</a:t>
            </a:r>
            <a:br>
              <a:rPr lang="ru-RU" sz="2500" dirty="0"/>
            </a:br>
            <a:r>
              <a:rPr lang="ru-RU" sz="2500" dirty="0" smtClean="0"/>
              <a:t>5Максимальный </a:t>
            </a:r>
            <a:r>
              <a:rPr lang="ru-RU" sz="2500" dirty="0"/>
              <a:t>балл по критериям М1 («Выполнение коммуникативной задачи в монологическом высказывании</a:t>
            </a:r>
            <a:r>
              <a:rPr lang="ru-RU" sz="2500" dirty="0" smtClean="0"/>
              <a:t>»)</a:t>
            </a:r>
            <a:r>
              <a:rPr lang="en-US" sz="2500" dirty="0" smtClean="0"/>
              <a:t> </a:t>
            </a:r>
            <a:r>
              <a:rPr lang="ru-RU" sz="2500" dirty="0" smtClean="0"/>
              <a:t>составляет 2 балла </a:t>
            </a:r>
            <a:r>
              <a:rPr lang="ru-RU" sz="2500" dirty="0"/>
              <a:t>и Д1 («Выполнение коммуникативной задачи в диалоге») составляет </a:t>
            </a:r>
            <a:r>
              <a:rPr lang="ru-RU" sz="2500" dirty="0" smtClean="0"/>
              <a:t>3 </a:t>
            </a:r>
            <a:r>
              <a:rPr lang="ru-RU" sz="2500" dirty="0"/>
              <a:t>балла.</a:t>
            </a:r>
            <a:endParaRPr lang="ru-RU" sz="2500" b="1" dirty="0"/>
          </a:p>
          <a:p>
            <a:r>
              <a:rPr lang="ru-RU" sz="2500" dirty="0"/>
              <a:t>6</a:t>
            </a:r>
            <a:r>
              <a:rPr lang="ru-RU" sz="2500" dirty="0" smtClean="0"/>
              <a:t>. </a:t>
            </a:r>
            <a:r>
              <a:rPr lang="ru-RU" sz="2500" dirty="0"/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sz="2500" dirty="0"/>
              <a:t>7</a:t>
            </a:r>
            <a:r>
              <a:rPr lang="ru-RU" sz="2500" dirty="0" smtClean="0"/>
              <a:t>. </a:t>
            </a:r>
            <a:r>
              <a:rPr lang="ru-RU" sz="2500" dirty="0"/>
              <a:t>Критерий «Искажение слов» включён в систему критериев оценивания чтения вслух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8.Новый </a:t>
            </a:r>
            <a:r>
              <a:rPr lang="ru-RU" sz="2500" dirty="0"/>
              <a:t>критерий Р оценивает грамотность речи по всем заданиям. (максимальное количество баллов </a:t>
            </a:r>
            <a:r>
              <a:rPr lang="ru-RU" sz="2500" dirty="0" smtClean="0"/>
              <a:t>– 7. </a:t>
            </a:r>
            <a:r>
              <a:rPr lang="ru-RU" sz="2500" dirty="0"/>
              <a:t>Добавилась </a:t>
            </a:r>
            <a:r>
              <a:rPr lang="ru-RU" sz="2500" dirty="0" smtClean="0"/>
              <a:t>соблюдения </a:t>
            </a:r>
            <a:r>
              <a:rPr lang="ru-RU" sz="2500" dirty="0"/>
              <a:t>фактической точности.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65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4" y="2132856"/>
            <a:ext cx="845936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9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056"/>
            <a:ext cx="7691153" cy="46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58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2023-24 учебном году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2002"/>
            <a:ext cx="7872638" cy="47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7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2023-24 учебном 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196752"/>
            <a:ext cx="7161966" cy="53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</a:t>
            </a:r>
            <a:r>
              <a:rPr lang="ru-RU" b="1" dirty="0" smtClean="0"/>
              <a:t>202</a:t>
            </a:r>
            <a:r>
              <a:rPr lang="en-US" b="1" dirty="0" smtClean="0"/>
              <a:t>4</a:t>
            </a:r>
            <a:r>
              <a:rPr lang="ru-RU" b="1" dirty="0" smtClean="0"/>
              <a:t>-202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учебном году.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5597"/>
            <a:ext cx="8147248" cy="51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8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2023-24 учебном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монолог и диалог, как и прежде, дают по 3 и 2 балла соответственно.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по-новому оценивают количество фраз: 10 фраз - 2 балла, если 5-9 - 1 балл, а если меньше - 0. •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выполнении задания 4 (диалог) необходимо ответить на 3 вопроса. •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получить максимальные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балла, необходимо дать развернутый ответ на эти 3 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157070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Итоговое собеседование 2024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733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время на подготовку) – примерно 15–16 минут.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ведётся аудиозапись.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собеседования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имеет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делать пометки в контрольных измерительных материалах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выполнения заданий работы осуществляется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по системе </a:t>
            </a:r>
            <a:r>
              <a:rPr lang="ru-RU" alt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455" y="836712"/>
            <a:ext cx="8229600" cy="57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044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6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30522"/>
            <a:ext cx="8363272" cy="59140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31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-371475"/>
            <a:ext cx="1078230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9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75" y="-371475"/>
            <a:ext cx="1095375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-99392"/>
            <a:ext cx="542925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9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6451" y="0"/>
            <a:ext cx="9370451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86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08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61156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6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КИМ итогового собеседования 2024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579296" cy="4677267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2) пересказ текста с привлечением дополнительной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информации(включение предложенной цитаты);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3) монологическое высказывание по одной из выбранных тем;  (описание, повествование, рассуждение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);</a:t>
            </a:r>
            <a:endParaRPr lang="ru-RU" alt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4)диалог 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экзаменатором-собеседником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 теме, выбранной в задании 3.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82384"/>
          </a:xfrm>
        </p:spPr>
        <p:txBody>
          <a:bodyPr>
            <a:noAutofit/>
          </a:bodyPr>
          <a:lstStyle/>
          <a:p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рекомендации </a:t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7981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Обратите внимание на питание ребёнка.</a:t>
            </a:r>
            <a:b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10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98" y="1920875"/>
            <a:ext cx="3143603" cy="443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2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Ваш ребенок единственный и неповторимый. Особенный!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096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316835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7177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Структура итогового собеседования.         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59896"/>
          </a:xfrm>
        </p:spPr>
        <p:txBody>
          <a:bodyPr>
            <a:noAutofit/>
          </a:bodyPr>
          <a:lstStyle/>
          <a:p>
            <a:r>
              <a:rPr lang="ru-RU" sz="2000" dirty="0"/>
              <a:t>Итоговое собеседование по русскому языку состоит из двух частей, включающих четыре задания.</a:t>
            </a:r>
            <a:br>
              <a:rPr lang="ru-RU" sz="2000" dirty="0"/>
            </a:br>
            <a:r>
              <a:rPr lang="ru-RU" sz="2000" b="1" dirty="0" smtClean="0"/>
              <a:t>Часть </a:t>
            </a:r>
            <a:r>
              <a:rPr lang="ru-RU" sz="2000" b="1" dirty="0"/>
              <a:t>1 состоит из двух заданий.</a:t>
            </a:r>
            <a:br>
              <a:rPr lang="ru-RU" sz="2000" b="1" dirty="0"/>
            </a:br>
            <a:r>
              <a:rPr lang="ru-RU" sz="2000" b="1" dirty="0" smtClean="0"/>
              <a:t>Задания </a:t>
            </a:r>
            <a:r>
              <a:rPr lang="ru-RU" sz="2000" b="1" dirty="0"/>
              <a:t>1 и 2 </a:t>
            </a:r>
            <a:r>
              <a:rPr lang="ru-RU" sz="2000" dirty="0"/>
              <a:t>выполняются с использованием одного текста.</a:t>
            </a:r>
            <a:br>
              <a:rPr lang="ru-RU" sz="2000" dirty="0"/>
            </a:br>
            <a:r>
              <a:rPr lang="ru-RU" sz="2000" b="1" dirty="0" smtClean="0"/>
              <a:t>Задание </a:t>
            </a:r>
            <a:r>
              <a:rPr lang="ru-RU" sz="2000" b="1" dirty="0"/>
              <a:t>1</a:t>
            </a:r>
            <a:r>
              <a:rPr lang="ru-RU" sz="2000" dirty="0"/>
              <a:t> – чтение вслух небольшого текста. Время на подготовку – до 2 минут.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2 </a:t>
            </a:r>
            <a:r>
              <a:rPr lang="ru-RU" sz="2000" dirty="0"/>
              <a:t>предлагается пересказать прочитанный текст, дополнив его высказыванием. Время на подготовку – до 2 минут.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Часть 2 состоит из двух заданий.</a:t>
            </a:r>
            <a:br>
              <a:rPr lang="ru-RU" sz="2000" b="1" dirty="0"/>
            </a:br>
            <a:r>
              <a:rPr lang="ru-RU" sz="2000" dirty="0" smtClean="0"/>
              <a:t>Задания </a:t>
            </a:r>
            <a:r>
              <a:rPr lang="ru-RU" sz="2000" dirty="0"/>
              <a:t>3 и 4 не связаны с текстом, </a:t>
            </a:r>
            <a:r>
              <a:rPr lang="ru-RU" sz="2000" dirty="0" smtClean="0"/>
              <a:t>который читали </a:t>
            </a:r>
            <a:r>
              <a:rPr lang="ru-RU" sz="2000" dirty="0"/>
              <a:t>и пересказывали, выполняя задания 1 и 2.</a:t>
            </a:r>
            <a:br>
              <a:rPr lang="ru-RU" sz="2000" dirty="0"/>
            </a:br>
            <a:r>
              <a:rPr lang="ru-RU" sz="2000" dirty="0" smtClean="0"/>
              <a:t>Ученику  </a:t>
            </a:r>
            <a:r>
              <a:rPr lang="ru-RU" sz="2000" dirty="0"/>
              <a:t>предстоит выбрать одну тему для монолога и диалога.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3 </a:t>
            </a:r>
            <a:r>
              <a:rPr lang="ru-RU" sz="2000" dirty="0"/>
              <a:t>необходимо выбрать один из трёх предложенных вариантов беседы: описание фотографии, повествование на основе жизненного опыта, рассуждение об одной из сформулированных проблем – и построить монологическое высказывание. Время на подготовку – 1 минута.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</a:t>
            </a:r>
            <a:r>
              <a:rPr lang="ru-RU" sz="2000" b="1" dirty="0" smtClean="0"/>
              <a:t>4 </a:t>
            </a:r>
            <a:r>
              <a:rPr lang="ru-RU" sz="2000" dirty="0" smtClean="0"/>
              <a:t>предстоит </a:t>
            </a:r>
            <a:r>
              <a:rPr lang="ru-RU" sz="2000" dirty="0"/>
              <a:t>поучаствовать в беседе по теме предыдущего задания.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3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61"/>
            <a:ext cx="9058605" cy="11851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/>
              <a:t>Задание </a:t>
            </a:r>
            <a:r>
              <a:rPr lang="ru-RU" sz="3600" b="1" dirty="0"/>
              <a:t>1.</a:t>
            </a:r>
            <a:r>
              <a:rPr lang="ru-RU" sz="3600" b="1" dirty="0" smtClean="0">
                <a:solidFill>
                  <a:srgbClr val="C00000"/>
                </a:solidFill>
              </a:rPr>
              <a:t>   Выразительное </a:t>
            </a:r>
            <a:r>
              <a:rPr lang="ru-RU" sz="3600" b="1" dirty="0">
                <a:solidFill>
                  <a:srgbClr val="C00000"/>
                </a:solidFill>
              </a:rPr>
              <a:t>чтение </a:t>
            </a:r>
            <a:r>
              <a:rPr lang="ru-RU" sz="3600" b="1" dirty="0" smtClean="0">
                <a:solidFill>
                  <a:srgbClr val="C00000"/>
                </a:solidFill>
              </a:rPr>
              <a:t>текста вслух.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28256" cy="508616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           Учащимся                                         предлагается </a:t>
            </a:r>
            <a:r>
              <a:rPr lang="ru-RU" b="1" dirty="0"/>
              <a:t>небольшой текст (менее 200 слов) о каком-либо выдающемся нашем соотечественнике прошлого или о нашем современнике, который необходимо выразительно прочитать.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7"/>
            <a:ext cx="4536504" cy="566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Задание </a:t>
            </a:r>
            <a:r>
              <a:rPr lang="ru-RU" b="1" dirty="0"/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Участник собеседования успешно справится с первым заданием, если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1) поймёт содержание текста и заложенную в нём информацию;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2</a:t>
            </a:r>
            <a:r>
              <a:rPr lang="ru-RU" b="1" dirty="0"/>
              <a:t>) сможет передать интонации вопроса, утверждения, побуждения;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3</a:t>
            </a:r>
            <a:r>
              <a:rPr lang="ru-RU" b="1" dirty="0"/>
              <a:t>) придаст голосу нужную эмоциональную окраску;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4</a:t>
            </a:r>
            <a:r>
              <a:rPr lang="ru-RU" b="1" dirty="0"/>
              <a:t>) дикция будет чёткой и ясной;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5</a:t>
            </a:r>
            <a:r>
              <a:rPr lang="ru-RU" b="1" dirty="0"/>
              <a:t>) речь будет достаточно громкой, с нормальным темпом;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6</a:t>
            </a:r>
            <a:r>
              <a:rPr lang="ru-RU" b="1" dirty="0"/>
              <a:t>) в словах будут правильно поставлены ударения;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7</a:t>
            </a:r>
            <a:r>
              <a:rPr lang="ru-RU" b="1" dirty="0"/>
              <a:t>) при чтении будут соблюдены </a:t>
            </a:r>
            <a:r>
              <a:rPr lang="ru-RU" b="1" dirty="0" err="1" smtClean="0"/>
              <a:t>грамматичские</a:t>
            </a:r>
            <a:r>
              <a:rPr lang="ru-RU" b="1" dirty="0" smtClean="0"/>
              <a:t> </a:t>
            </a:r>
            <a:r>
              <a:rPr lang="ru-RU" b="1" dirty="0"/>
              <a:t>нормы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8) не будут искажены слова.</a:t>
            </a:r>
          </a:p>
        </p:txBody>
      </p:sp>
    </p:spTree>
    <p:extLst>
      <p:ext uri="{BB962C8B-B14F-4D97-AF65-F5344CB8AC3E}">
        <p14:creationId xmlns:p14="http://schemas.microsoft.com/office/powerpoint/2010/main" val="4233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4400" b="1" dirty="0" smtClean="0"/>
              <a:t>Задание 1.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ru-RU" b="1" dirty="0">
                <a:solidFill>
                  <a:srgbClr val="C00000"/>
                </a:solidFill>
              </a:rPr>
              <a:t>Выразительно прочитать </a:t>
            </a:r>
            <a:r>
              <a:rPr lang="ru-RU" b="1" dirty="0" smtClean="0">
                <a:solidFill>
                  <a:srgbClr val="C00000"/>
                </a:solidFill>
              </a:rPr>
              <a:t>текст  значит </a:t>
            </a:r>
            <a:r>
              <a:rPr lang="ru-RU" b="1" dirty="0">
                <a:solidFill>
                  <a:srgbClr val="C00000"/>
                </a:solidFill>
              </a:rPr>
              <a:t>передать замысел автора с помощью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средств выразительности,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нтонации,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огического  ударения,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хорошей чёткой </a:t>
            </a:r>
            <a:r>
              <a:rPr lang="ru-RU" dirty="0" smtClean="0"/>
              <a:t>дикции,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птимального темпа,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оптимальной высоты и силы </a:t>
            </a:r>
            <a:r>
              <a:rPr lang="ru-RU" dirty="0" smtClean="0"/>
              <a:t>голоса,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оптимальной громкости,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аузы,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моциональной окраски.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Задание 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340768"/>
            <a:ext cx="3384376" cy="50141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500" b="1" dirty="0"/>
              <a:t>Произносим правильно: орфоэпический словарик</a:t>
            </a:r>
          </a:p>
          <a:p>
            <a:pPr marL="0" indent="0">
              <a:buNone/>
            </a:pPr>
            <a:r>
              <a:rPr lang="ru-RU" sz="2800" dirty="0"/>
              <a:t>апостроф</a:t>
            </a:r>
          </a:p>
          <a:p>
            <a:pPr marL="0" indent="0">
              <a:buNone/>
            </a:pPr>
            <a:r>
              <a:rPr lang="ru-RU" sz="2800" dirty="0"/>
              <a:t>A</a:t>
            </a:r>
          </a:p>
          <a:p>
            <a:pPr marL="0" indent="0">
              <a:buNone/>
            </a:pPr>
            <a:r>
              <a:rPr lang="ru-RU" sz="2800" dirty="0"/>
              <a:t>агент</a:t>
            </a:r>
          </a:p>
          <a:p>
            <a:pPr marL="0" indent="0">
              <a:buNone/>
            </a:pPr>
            <a:r>
              <a:rPr lang="ru-RU" sz="2800" dirty="0"/>
              <a:t>агентство</a:t>
            </a:r>
          </a:p>
          <a:p>
            <a:pPr marL="0" indent="0">
              <a:buNone/>
            </a:pPr>
            <a:r>
              <a:rPr lang="ru-RU" sz="2800" dirty="0"/>
              <a:t>алфавит</a:t>
            </a:r>
          </a:p>
          <a:p>
            <a:pPr marL="0" indent="0">
              <a:buNone/>
            </a:pPr>
            <a:r>
              <a:rPr lang="ru-RU" sz="2800" dirty="0" err="1"/>
              <a:t>антитЕза</a:t>
            </a:r>
            <a:r>
              <a:rPr lang="ru-RU" sz="2800" dirty="0"/>
              <a:t> [тэ</a:t>
            </a:r>
          </a:p>
          <a:p>
            <a:pPr marL="0" indent="0">
              <a:buNone/>
            </a:pPr>
            <a:r>
              <a:rPr lang="ru-RU" sz="2800" dirty="0"/>
              <a:t>арбуз (арбуза, мн. ч. арбузы) гнаться гналась</a:t>
            </a:r>
          </a:p>
          <a:p>
            <a:pPr marL="0" indent="0">
              <a:buNone/>
            </a:pPr>
            <a:r>
              <a:rPr lang="ru-RU" sz="2800" dirty="0"/>
              <a:t>гражданство</a:t>
            </a:r>
          </a:p>
          <a:p>
            <a:pPr marL="0" indent="0">
              <a:buNone/>
            </a:pPr>
            <a:r>
              <a:rPr lang="ru-RU" sz="2800" dirty="0"/>
              <a:t>грушевый</a:t>
            </a:r>
          </a:p>
          <a:p>
            <a:pPr marL="0" indent="0">
              <a:buNone/>
            </a:pPr>
            <a:r>
              <a:rPr lang="ru-RU" sz="2800" dirty="0"/>
              <a:t>брать брала</a:t>
            </a:r>
          </a:p>
          <a:p>
            <a:pPr marL="0" indent="0">
              <a:buNone/>
            </a:pPr>
            <a:r>
              <a:rPr lang="ru-RU" sz="2800" dirty="0"/>
              <a:t>д</a:t>
            </a:r>
          </a:p>
          <a:p>
            <a:pPr marL="0" indent="0">
              <a:buNone/>
            </a:pPr>
            <a:r>
              <a:rPr lang="ru-RU" sz="2800" dirty="0" err="1"/>
              <a:t>давнИшний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буржуазия бухгалтер, бухгалтеров</a:t>
            </a:r>
          </a:p>
          <a:p>
            <a:pPr marL="0" indent="0">
              <a:buNone/>
            </a:pPr>
            <a:r>
              <a:rPr lang="ru-RU" sz="2800" dirty="0"/>
              <a:t>демократия</a:t>
            </a:r>
          </a:p>
          <a:p>
            <a:pPr marL="0" indent="0">
              <a:buNone/>
            </a:pPr>
            <a:r>
              <a:rPr lang="ru-RU" sz="2800" dirty="0" err="1"/>
              <a:t>ДерматИн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дефис</a:t>
            </a:r>
          </a:p>
          <a:p>
            <a:pPr marL="0" indent="0">
              <a:buNone/>
            </a:pPr>
            <a:r>
              <a:rPr lang="ru-RU" sz="2800" dirty="0"/>
              <a:t>дешев </a:t>
            </a:r>
            <a:r>
              <a:rPr lang="ru-RU" sz="2800" dirty="0" err="1"/>
              <a:t>Изна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B</a:t>
            </a:r>
          </a:p>
          <a:p>
            <a:pPr marL="0" indent="0">
              <a:buNone/>
            </a:pPr>
            <a:r>
              <a:rPr lang="ru-RU" sz="2800" dirty="0"/>
              <a:t>варить </a:t>
            </a:r>
            <a:r>
              <a:rPr lang="ru-RU" sz="2800" dirty="0" err="1"/>
              <a:t>вАрит</a:t>
            </a:r>
            <a:r>
              <a:rPr lang="ru-RU" sz="2800" dirty="0"/>
              <a:t>,</a:t>
            </a:r>
          </a:p>
          <a:p>
            <a:pPr marL="0" indent="0">
              <a:buNone/>
            </a:pPr>
            <a:r>
              <a:rPr lang="ru-RU" sz="2800" dirty="0" err="1"/>
              <a:t>вАришь</a:t>
            </a:r>
            <a:r>
              <a:rPr lang="ru-RU" sz="2800" dirty="0"/>
              <a:t>, варят, варящийся</a:t>
            </a:r>
          </a:p>
          <a:p>
            <a:pPr marL="0" indent="0">
              <a:buNone/>
            </a:pPr>
            <a:r>
              <a:rPr lang="ru-RU" sz="2800" dirty="0"/>
              <a:t>диагноз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143557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1457</Words>
  <Application>Microsoft Office PowerPoint</Application>
  <PresentationFormat>Экран (4:3)</PresentationFormat>
  <Paragraphs>190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Calibri</vt:lpstr>
      <vt:lpstr>Constantia</vt:lpstr>
      <vt:lpstr>Monotype Corsiva</vt:lpstr>
      <vt:lpstr>Times New Roman</vt:lpstr>
      <vt:lpstr>Wingdings</vt:lpstr>
      <vt:lpstr>Wingdings 2</vt:lpstr>
      <vt:lpstr>Поток</vt:lpstr>
      <vt:lpstr>           Итоговое собеседование  в 2025 году. Структура и изменения в демоверсии.</vt:lpstr>
      <vt:lpstr>            Изменения в КИМ 2024 года Итоговое собеседование         </vt:lpstr>
      <vt:lpstr>Итоговое собеседование 2024</vt:lpstr>
      <vt:lpstr>Модель КИМ итогового собеседования 2024 года</vt:lpstr>
      <vt:lpstr>                          Структура итогового собеседования.          </vt:lpstr>
      <vt:lpstr>     Задание 1.   Выразительное чтение текста вслух. </vt:lpstr>
      <vt:lpstr>                  Задание 1.</vt:lpstr>
      <vt:lpstr>                 Задание 1.</vt:lpstr>
      <vt:lpstr>                Задание 1.</vt:lpstr>
      <vt:lpstr>                  Задание 1.</vt:lpstr>
      <vt:lpstr>              Задание 1.</vt:lpstr>
      <vt:lpstr>             Задание 2.</vt:lpstr>
      <vt:lpstr>Задание 2</vt:lpstr>
      <vt:lpstr> Задание 3.  Монологическое высказывание .</vt:lpstr>
      <vt:lpstr>Задание 3. Описание</vt:lpstr>
      <vt:lpstr>          Задание 3. Описание.</vt:lpstr>
      <vt:lpstr>               Задание 3. Описание</vt:lpstr>
      <vt:lpstr>   Задание 3. Повествование.</vt:lpstr>
      <vt:lpstr> Задание 3. Рассуждение.</vt:lpstr>
      <vt:lpstr>       Задание 3. Рассуждение.</vt:lpstr>
      <vt:lpstr>            Задание 4. Диалог.</vt:lpstr>
      <vt:lpstr>               Задание 4. Диалог.</vt:lpstr>
      <vt:lpstr>     Изменения в КИМ итогового     собеседования 2025 года.</vt:lpstr>
      <vt:lpstr>Изменения в 2024-25 учебном году</vt:lpstr>
      <vt:lpstr>Изменения в 2024-25 учебном году</vt:lpstr>
      <vt:lpstr>Изменения в 2023-24 учебном году</vt:lpstr>
      <vt:lpstr>Изменения в 2023-24 учебном году</vt:lpstr>
      <vt:lpstr>Изменения в 2024-2025  учебном году.</vt:lpstr>
      <vt:lpstr>Изменения в 2023-24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Психологические рекомендации  родителям выпускников </vt:lpstr>
      <vt:lpstr>Психологические рекомендации  родителям выпускников</vt:lpstr>
      <vt:lpstr>Презентация PowerPoint</vt:lpstr>
      <vt:lpstr>          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Густой КС</cp:lastModifiedBy>
  <cp:revision>34</cp:revision>
  <dcterms:created xsi:type="dcterms:W3CDTF">2024-01-20T07:09:39Z</dcterms:created>
  <dcterms:modified xsi:type="dcterms:W3CDTF">2024-09-20T14:51:47Z</dcterms:modified>
</cp:coreProperties>
</file>