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8"/>
  </p:notesMasterIdLst>
  <p:sldIdLst>
    <p:sldId id="292" r:id="rId2"/>
    <p:sldId id="316" r:id="rId3"/>
    <p:sldId id="317" r:id="rId4"/>
    <p:sldId id="318" r:id="rId5"/>
    <p:sldId id="319" r:id="rId6"/>
    <p:sldId id="257" r:id="rId7"/>
    <p:sldId id="295" r:id="rId8"/>
    <p:sldId id="296" r:id="rId9"/>
    <p:sldId id="260" r:id="rId10"/>
    <p:sldId id="320" r:id="rId11"/>
    <p:sldId id="321" r:id="rId12"/>
    <p:sldId id="322" r:id="rId13"/>
    <p:sldId id="325" r:id="rId14"/>
    <p:sldId id="326" r:id="rId15"/>
    <p:sldId id="323" r:id="rId16"/>
    <p:sldId id="272" r:id="rId17"/>
  </p:sldIdLst>
  <p:sldSz cx="9144000" cy="6858000" type="screen4x3"/>
  <p:notesSz cx="6858000" cy="99472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FF"/>
    <a:srgbClr val="000000"/>
    <a:srgbClr val="66FF66"/>
    <a:srgbClr val="FF3399"/>
    <a:srgbClr val="00682F"/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16EDC2-FE57-4ECB-8803-1EE0DE24AA02}" type="datetimeFigureOut">
              <a:rPr lang="ru-RU" smtClean="0"/>
              <a:t>29.04.2025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7126"/>
            <a:ext cx="5486400" cy="39167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9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94F1B-B634-4C50-BD5D-551AF43AC3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89761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204788" y="0"/>
            <a:ext cx="8782050" cy="6753225"/>
            <a:chOff x="129" y="0"/>
            <a:chExt cx="5532" cy="4254"/>
          </a:xfrm>
        </p:grpSpPr>
        <p:sp>
          <p:nvSpPr>
            <p:cNvPr id="3075" name="Freeform 3"/>
            <p:cNvSpPr>
              <a:spLocks/>
            </p:cNvSpPr>
            <p:nvPr/>
          </p:nvSpPr>
          <p:spPr bwMode="auto">
            <a:xfrm>
              <a:off x="129" y="411"/>
              <a:ext cx="5532" cy="3843"/>
            </a:xfrm>
            <a:custGeom>
              <a:avLst/>
              <a:gdLst/>
              <a:ahLst/>
              <a:cxnLst>
                <a:cxn ang="0">
                  <a:pos x="674" y="2"/>
                </a:cxn>
                <a:cxn ang="0">
                  <a:pos x="5531" y="0"/>
                </a:cxn>
                <a:cxn ang="0">
                  <a:pos x="5531" y="3832"/>
                </a:cxn>
                <a:cxn ang="0">
                  <a:pos x="0" y="3842"/>
                </a:cxn>
                <a:cxn ang="0">
                  <a:pos x="6" y="580"/>
                </a:cxn>
                <a:cxn ang="0">
                  <a:pos x="14" y="547"/>
                </a:cxn>
                <a:cxn ang="0">
                  <a:pos x="25" y="504"/>
                </a:cxn>
                <a:cxn ang="0">
                  <a:pos x="36" y="473"/>
                </a:cxn>
                <a:cxn ang="0">
                  <a:pos x="51" y="458"/>
                </a:cxn>
                <a:cxn ang="0">
                  <a:pos x="64" y="448"/>
                </a:cxn>
                <a:cxn ang="0">
                  <a:pos x="656" y="5"/>
                </a:cxn>
                <a:cxn ang="0">
                  <a:pos x="674" y="2"/>
                </a:cxn>
              </a:cxnLst>
              <a:rect l="0" t="0" r="r" b="b"/>
              <a:pathLst>
                <a:path w="5532" h="3843">
                  <a:moveTo>
                    <a:pt x="674" y="2"/>
                  </a:moveTo>
                  <a:lnTo>
                    <a:pt x="5531" y="0"/>
                  </a:lnTo>
                  <a:lnTo>
                    <a:pt x="5531" y="3832"/>
                  </a:lnTo>
                  <a:lnTo>
                    <a:pt x="0" y="3842"/>
                  </a:lnTo>
                  <a:lnTo>
                    <a:pt x="6" y="580"/>
                  </a:lnTo>
                  <a:lnTo>
                    <a:pt x="14" y="547"/>
                  </a:lnTo>
                  <a:lnTo>
                    <a:pt x="25" y="504"/>
                  </a:lnTo>
                  <a:lnTo>
                    <a:pt x="36" y="473"/>
                  </a:lnTo>
                  <a:lnTo>
                    <a:pt x="51" y="458"/>
                  </a:lnTo>
                  <a:lnTo>
                    <a:pt x="64" y="448"/>
                  </a:lnTo>
                  <a:lnTo>
                    <a:pt x="656" y="5"/>
                  </a:lnTo>
                  <a:lnTo>
                    <a:pt x="674" y="2"/>
                  </a:lnTo>
                </a:path>
              </a:pathLst>
            </a:custGeom>
            <a:solidFill>
              <a:srgbClr val="FFFF99"/>
            </a:solidFill>
            <a:ln w="9525">
              <a:noFill/>
              <a:round/>
              <a:headEnd type="none" w="sm" len="sm"/>
              <a:tailEnd type="none" w="sm" len="sm"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076" name="Group 4"/>
            <p:cNvGrpSpPr>
              <a:grpSpLocks/>
            </p:cNvGrpSpPr>
            <p:nvPr/>
          </p:nvGrpSpPr>
          <p:grpSpPr bwMode="auto">
            <a:xfrm>
              <a:off x="2079" y="0"/>
              <a:ext cx="1640" cy="623"/>
              <a:chOff x="2079" y="0"/>
              <a:chExt cx="1640" cy="623"/>
            </a:xfrm>
          </p:grpSpPr>
          <p:sp>
            <p:nvSpPr>
              <p:cNvPr id="3077" name="Rectangle 5"/>
              <p:cNvSpPr>
                <a:spLocks noChangeArrowheads="1"/>
              </p:cNvSpPr>
              <p:nvPr/>
            </p:nvSpPr>
            <p:spPr bwMode="auto">
              <a:xfrm>
                <a:off x="2079" y="344"/>
                <a:ext cx="1640" cy="7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5F5F5F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8" name="Rectangle 6"/>
              <p:cNvSpPr>
                <a:spLocks noChangeArrowheads="1"/>
              </p:cNvSpPr>
              <p:nvPr/>
            </p:nvSpPr>
            <p:spPr bwMode="auto">
              <a:xfrm>
                <a:off x="2383" y="311"/>
                <a:ext cx="232" cy="3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79" name="Rectangle 7"/>
              <p:cNvSpPr>
                <a:spLocks noChangeArrowheads="1"/>
              </p:cNvSpPr>
              <p:nvPr/>
            </p:nvSpPr>
            <p:spPr bwMode="auto">
              <a:xfrm>
                <a:off x="3134" y="320"/>
                <a:ext cx="232" cy="32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0" name="Oval 8"/>
              <p:cNvSpPr>
                <a:spLocks noChangeArrowheads="1"/>
              </p:cNvSpPr>
              <p:nvPr/>
            </p:nvSpPr>
            <p:spPr bwMode="auto">
              <a:xfrm>
                <a:off x="2693" y="0"/>
                <a:ext cx="379" cy="370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1" name="Oval 9"/>
              <p:cNvSpPr>
                <a:spLocks noChangeArrowheads="1"/>
              </p:cNvSpPr>
              <p:nvPr/>
            </p:nvSpPr>
            <p:spPr bwMode="auto">
              <a:xfrm>
                <a:off x="2711" y="13"/>
                <a:ext cx="344" cy="347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2" name="Freeform 10"/>
              <p:cNvSpPr>
                <a:spLocks/>
              </p:cNvSpPr>
              <p:nvPr/>
            </p:nvSpPr>
            <p:spPr bwMode="auto">
              <a:xfrm>
                <a:off x="2737" y="10"/>
                <a:ext cx="279" cy="82"/>
              </a:xfrm>
              <a:custGeom>
                <a:avLst/>
                <a:gdLst/>
                <a:ahLst/>
                <a:cxnLst>
                  <a:cxn ang="0">
                    <a:pos x="278" y="65"/>
                  </a:cxn>
                  <a:cxn ang="0">
                    <a:pos x="271" y="49"/>
                  </a:cxn>
                  <a:cxn ang="0">
                    <a:pos x="254" y="32"/>
                  </a:cxn>
                  <a:cxn ang="0">
                    <a:pos x="232" y="20"/>
                  </a:cxn>
                  <a:cxn ang="0">
                    <a:pos x="203" y="7"/>
                  </a:cxn>
                  <a:cxn ang="0">
                    <a:pos x="168" y="0"/>
                  </a:cxn>
                  <a:cxn ang="0">
                    <a:pos x="127" y="0"/>
                  </a:cxn>
                  <a:cxn ang="0">
                    <a:pos x="95" y="3"/>
                  </a:cxn>
                  <a:cxn ang="0">
                    <a:pos x="63" y="14"/>
                  </a:cxn>
                  <a:cxn ang="0">
                    <a:pos x="41" y="29"/>
                  </a:cxn>
                  <a:cxn ang="0">
                    <a:pos x="21" y="43"/>
                  </a:cxn>
                  <a:cxn ang="0">
                    <a:pos x="5" y="62"/>
                  </a:cxn>
                  <a:cxn ang="0">
                    <a:pos x="0" y="71"/>
                  </a:cxn>
                  <a:cxn ang="0">
                    <a:pos x="1" y="81"/>
                  </a:cxn>
                  <a:cxn ang="0">
                    <a:pos x="14" y="62"/>
                  </a:cxn>
                  <a:cxn ang="0">
                    <a:pos x="28" y="51"/>
                  </a:cxn>
                  <a:cxn ang="0">
                    <a:pos x="55" y="33"/>
                  </a:cxn>
                  <a:cxn ang="0">
                    <a:pos x="78" y="23"/>
                  </a:cxn>
                  <a:cxn ang="0">
                    <a:pos x="105" y="14"/>
                  </a:cxn>
                  <a:cxn ang="0">
                    <a:pos x="131" y="11"/>
                  </a:cxn>
                  <a:cxn ang="0">
                    <a:pos x="147" y="11"/>
                  </a:cxn>
                  <a:cxn ang="0">
                    <a:pos x="167" y="13"/>
                  </a:cxn>
                  <a:cxn ang="0">
                    <a:pos x="186" y="14"/>
                  </a:cxn>
                  <a:cxn ang="0">
                    <a:pos x="206" y="20"/>
                  </a:cxn>
                  <a:cxn ang="0">
                    <a:pos x="239" y="35"/>
                  </a:cxn>
                  <a:cxn ang="0">
                    <a:pos x="255" y="49"/>
                  </a:cxn>
                  <a:cxn ang="0">
                    <a:pos x="278" y="65"/>
                  </a:cxn>
                </a:cxnLst>
                <a:rect l="0" t="0" r="r" b="b"/>
                <a:pathLst>
                  <a:path w="279" h="82">
                    <a:moveTo>
                      <a:pt x="278" y="65"/>
                    </a:moveTo>
                    <a:lnTo>
                      <a:pt x="271" y="49"/>
                    </a:lnTo>
                    <a:lnTo>
                      <a:pt x="254" y="32"/>
                    </a:lnTo>
                    <a:lnTo>
                      <a:pt x="232" y="20"/>
                    </a:lnTo>
                    <a:lnTo>
                      <a:pt x="203" y="7"/>
                    </a:lnTo>
                    <a:lnTo>
                      <a:pt x="168" y="0"/>
                    </a:lnTo>
                    <a:lnTo>
                      <a:pt x="127" y="0"/>
                    </a:lnTo>
                    <a:lnTo>
                      <a:pt x="95" y="3"/>
                    </a:lnTo>
                    <a:lnTo>
                      <a:pt x="63" y="14"/>
                    </a:lnTo>
                    <a:lnTo>
                      <a:pt x="41" y="29"/>
                    </a:lnTo>
                    <a:lnTo>
                      <a:pt x="21" y="43"/>
                    </a:lnTo>
                    <a:lnTo>
                      <a:pt x="5" y="62"/>
                    </a:lnTo>
                    <a:lnTo>
                      <a:pt x="0" y="71"/>
                    </a:lnTo>
                    <a:lnTo>
                      <a:pt x="1" y="81"/>
                    </a:lnTo>
                    <a:lnTo>
                      <a:pt x="14" y="62"/>
                    </a:lnTo>
                    <a:lnTo>
                      <a:pt x="28" y="51"/>
                    </a:lnTo>
                    <a:lnTo>
                      <a:pt x="55" y="33"/>
                    </a:lnTo>
                    <a:lnTo>
                      <a:pt x="78" y="23"/>
                    </a:lnTo>
                    <a:lnTo>
                      <a:pt x="105" y="14"/>
                    </a:lnTo>
                    <a:lnTo>
                      <a:pt x="131" y="11"/>
                    </a:lnTo>
                    <a:lnTo>
                      <a:pt x="147" y="11"/>
                    </a:lnTo>
                    <a:lnTo>
                      <a:pt x="167" y="13"/>
                    </a:lnTo>
                    <a:lnTo>
                      <a:pt x="186" y="14"/>
                    </a:lnTo>
                    <a:lnTo>
                      <a:pt x="206" y="20"/>
                    </a:lnTo>
                    <a:lnTo>
                      <a:pt x="239" y="35"/>
                    </a:lnTo>
                    <a:lnTo>
                      <a:pt x="255" y="49"/>
                    </a:lnTo>
                    <a:lnTo>
                      <a:pt x="278" y="65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3" name="Oval 11"/>
              <p:cNvSpPr>
                <a:spLocks noChangeArrowheads="1"/>
              </p:cNvSpPr>
              <p:nvPr/>
            </p:nvSpPr>
            <p:spPr bwMode="auto">
              <a:xfrm>
                <a:off x="2738" y="43"/>
                <a:ext cx="289" cy="281"/>
              </a:xfrm>
              <a:prstGeom prst="ellipse">
                <a:avLst/>
              </a:prstGeom>
              <a:gradFill rotWithShape="0">
                <a:gsLst>
                  <a:gs pos="0">
                    <a:srgbClr val="1C1C1C"/>
                  </a:gs>
                  <a:gs pos="50000">
                    <a:srgbClr val="FFFFFF"/>
                  </a:gs>
                  <a:gs pos="100000">
                    <a:srgbClr val="1C1C1C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4" name="Oval 12" descr="Walnut"/>
              <p:cNvSpPr>
                <a:spLocks noChangeArrowheads="1"/>
              </p:cNvSpPr>
              <p:nvPr/>
            </p:nvSpPr>
            <p:spPr bwMode="auto">
              <a:xfrm>
                <a:off x="2758" y="60"/>
                <a:ext cx="247" cy="238"/>
              </a:xfrm>
              <a:prstGeom prst="ellipse">
                <a:avLst/>
              </a:prstGeom>
              <a:blipFill dpi="0" rotWithShape="0">
                <a:blip r:embed="rId2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5" name="Freeform 13"/>
              <p:cNvSpPr>
                <a:spLocks/>
              </p:cNvSpPr>
              <p:nvPr/>
            </p:nvSpPr>
            <p:spPr bwMode="auto">
              <a:xfrm>
                <a:off x="2211" y="267"/>
                <a:ext cx="1358" cy="356"/>
              </a:xfrm>
              <a:custGeom>
                <a:avLst/>
                <a:gdLst/>
                <a:ahLst/>
                <a:cxnLst>
                  <a:cxn ang="0">
                    <a:pos x="10" y="345"/>
                  </a:cxn>
                  <a:cxn ang="0">
                    <a:pos x="28" y="351"/>
                  </a:cxn>
                  <a:cxn ang="0">
                    <a:pos x="1357" y="355"/>
                  </a:cxn>
                  <a:cxn ang="0">
                    <a:pos x="1357" y="279"/>
                  </a:cxn>
                  <a:cxn ang="0">
                    <a:pos x="1351" y="248"/>
                  </a:cxn>
                  <a:cxn ang="0">
                    <a:pos x="1338" y="220"/>
                  </a:cxn>
                  <a:cxn ang="0">
                    <a:pos x="1324" y="192"/>
                  </a:cxn>
                  <a:cxn ang="0">
                    <a:pos x="1282" y="147"/>
                  </a:cxn>
                  <a:cxn ang="0">
                    <a:pos x="1214" y="119"/>
                  </a:cxn>
                  <a:cxn ang="0">
                    <a:pos x="1141" y="106"/>
                  </a:cxn>
                  <a:cxn ang="0">
                    <a:pos x="1073" y="96"/>
                  </a:cxn>
                  <a:cxn ang="0">
                    <a:pos x="996" y="87"/>
                  </a:cxn>
                  <a:cxn ang="0">
                    <a:pos x="906" y="81"/>
                  </a:cxn>
                  <a:cxn ang="0">
                    <a:pos x="782" y="69"/>
                  </a:cxn>
                  <a:cxn ang="0">
                    <a:pos x="817" y="22"/>
                  </a:cxn>
                  <a:cxn ang="0">
                    <a:pos x="823" y="2"/>
                  </a:cxn>
                  <a:cxn ang="0">
                    <a:pos x="795" y="28"/>
                  </a:cxn>
                  <a:cxn ang="0">
                    <a:pos x="779" y="41"/>
                  </a:cxn>
                  <a:cxn ang="0">
                    <a:pos x="762" y="57"/>
                  </a:cxn>
                  <a:cxn ang="0">
                    <a:pos x="746" y="62"/>
                  </a:cxn>
                  <a:cxn ang="0">
                    <a:pos x="714" y="71"/>
                  </a:cxn>
                  <a:cxn ang="0">
                    <a:pos x="661" y="72"/>
                  </a:cxn>
                  <a:cxn ang="0">
                    <a:pos x="612" y="70"/>
                  </a:cxn>
                  <a:cxn ang="0">
                    <a:pos x="587" y="57"/>
                  </a:cxn>
                  <a:cxn ang="0">
                    <a:pos x="571" y="46"/>
                  </a:cxn>
                  <a:cxn ang="0">
                    <a:pos x="548" y="28"/>
                  </a:cxn>
                  <a:cxn ang="0">
                    <a:pos x="519" y="0"/>
                  </a:cxn>
                  <a:cxn ang="0">
                    <a:pos x="527" y="24"/>
                  </a:cxn>
                  <a:cxn ang="0">
                    <a:pos x="539" y="64"/>
                  </a:cxn>
                  <a:cxn ang="0">
                    <a:pos x="525" y="72"/>
                  </a:cxn>
                  <a:cxn ang="0">
                    <a:pos x="379" y="80"/>
                  </a:cxn>
                  <a:cxn ang="0">
                    <a:pos x="259" y="96"/>
                  </a:cxn>
                  <a:cxn ang="0">
                    <a:pos x="190" y="106"/>
                  </a:cxn>
                  <a:cxn ang="0">
                    <a:pos x="123" y="119"/>
                  </a:cxn>
                  <a:cxn ang="0">
                    <a:pos x="94" y="129"/>
                  </a:cxn>
                  <a:cxn ang="0">
                    <a:pos x="72" y="144"/>
                  </a:cxn>
                  <a:cxn ang="0">
                    <a:pos x="43" y="171"/>
                  </a:cxn>
                  <a:cxn ang="0">
                    <a:pos x="24" y="202"/>
                  </a:cxn>
                  <a:cxn ang="0">
                    <a:pos x="11" y="239"/>
                  </a:cxn>
                  <a:cxn ang="0">
                    <a:pos x="4" y="267"/>
                  </a:cxn>
                  <a:cxn ang="0">
                    <a:pos x="1" y="299"/>
                  </a:cxn>
                  <a:cxn ang="0">
                    <a:pos x="0" y="320"/>
                  </a:cxn>
                  <a:cxn ang="0">
                    <a:pos x="10" y="345"/>
                  </a:cxn>
                </a:cxnLst>
                <a:rect l="0" t="0" r="r" b="b"/>
                <a:pathLst>
                  <a:path w="1358" h="356">
                    <a:moveTo>
                      <a:pt x="10" y="345"/>
                    </a:moveTo>
                    <a:lnTo>
                      <a:pt x="28" y="351"/>
                    </a:lnTo>
                    <a:lnTo>
                      <a:pt x="1357" y="355"/>
                    </a:lnTo>
                    <a:lnTo>
                      <a:pt x="1357" y="279"/>
                    </a:lnTo>
                    <a:lnTo>
                      <a:pt x="1351" y="248"/>
                    </a:lnTo>
                    <a:lnTo>
                      <a:pt x="1338" y="220"/>
                    </a:lnTo>
                    <a:lnTo>
                      <a:pt x="1324" y="192"/>
                    </a:lnTo>
                    <a:lnTo>
                      <a:pt x="1282" y="147"/>
                    </a:lnTo>
                    <a:lnTo>
                      <a:pt x="1214" y="119"/>
                    </a:lnTo>
                    <a:lnTo>
                      <a:pt x="1141" y="106"/>
                    </a:lnTo>
                    <a:lnTo>
                      <a:pt x="1073" y="96"/>
                    </a:lnTo>
                    <a:lnTo>
                      <a:pt x="996" y="87"/>
                    </a:lnTo>
                    <a:lnTo>
                      <a:pt x="906" y="81"/>
                    </a:lnTo>
                    <a:lnTo>
                      <a:pt x="782" y="69"/>
                    </a:lnTo>
                    <a:lnTo>
                      <a:pt x="817" y="22"/>
                    </a:lnTo>
                    <a:lnTo>
                      <a:pt x="823" y="2"/>
                    </a:lnTo>
                    <a:lnTo>
                      <a:pt x="795" y="28"/>
                    </a:lnTo>
                    <a:lnTo>
                      <a:pt x="779" y="41"/>
                    </a:lnTo>
                    <a:lnTo>
                      <a:pt x="762" y="57"/>
                    </a:lnTo>
                    <a:lnTo>
                      <a:pt x="746" y="62"/>
                    </a:lnTo>
                    <a:lnTo>
                      <a:pt x="714" y="71"/>
                    </a:lnTo>
                    <a:lnTo>
                      <a:pt x="661" y="72"/>
                    </a:lnTo>
                    <a:lnTo>
                      <a:pt x="612" y="70"/>
                    </a:lnTo>
                    <a:lnTo>
                      <a:pt x="587" y="57"/>
                    </a:lnTo>
                    <a:lnTo>
                      <a:pt x="571" y="46"/>
                    </a:lnTo>
                    <a:lnTo>
                      <a:pt x="548" y="28"/>
                    </a:lnTo>
                    <a:lnTo>
                      <a:pt x="519" y="0"/>
                    </a:lnTo>
                    <a:lnTo>
                      <a:pt x="527" y="24"/>
                    </a:lnTo>
                    <a:lnTo>
                      <a:pt x="539" y="64"/>
                    </a:lnTo>
                    <a:lnTo>
                      <a:pt x="525" y="72"/>
                    </a:lnTo>
                    <a:lnTo>
                      <a:pt x="379" y="80"/>
                    </a:lnTo>
                    <a:lnTo>
                      <a:pt x="259" y="96"/>
                    </a:lnTo>
                    <a:lnTo>
                      <a:pt x="190" y="106"/>
                    </a:lnTo>
                    <a:lnTo>
                      <a:pt x="123" y="119"/>
                    </a:lnTo>
                    <a:lnTo>
                      <a:pt x="94" y="129"/>
                    </a:lnTo>
                    <a:lnTo>
                      <a:pt x="72" y="144"/>
                    </a:lnTo>
                    <a:lnTo>
                      <a:pt x="43" y="171"/>
                    </a:lnTo>
                    <a:lnTo>
                      <a:pt x="24" y="202"/>
                    </a:lnTo>
                    <a:lnTo>
                      <a:pt x="11" y="239"/>
                    </a:lnTo>
                    <a:lnTo>
                      <a:pt x="4" y="267"/>
                    </a:lnTo>
                    <a:lnTo>
                      <a:pt x="1" y="299"/>
                    </a:lnTo>
                    <a:lnTo>
                      <a:pt x="0" y="320"/>
                    </a:lnTo>
                    <a:lnTo>
                      <a:pt x="10" y="34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6" name="Freeform 14"/>
              <p:cNvSpPr>
                <a:spLocks/>
              </p:cNvSpPr>
              <p:nvPr/>
            </p:nvSpPr>
            <p:spPr bwMode="auto">
              <a:xfrm>
                <a:off x="2242" y="308"/>
                <a:ext cx="536" cy="184"/>
              </a:xfrm>
              <a:custGeom>
                <a:avLst/>
                <a:gdLst/>
                <a:ahLst/>
                <a:cxnLst>
                  <a:cxn ang="0">
                    <a:pos x="0" y="183"/>
                  </a:cxn>
                  <a:cxn ang="0">
                    <a:pos x="7" y="153"/>
                  </a:cxn>
                  <a:cxn ang="0">
                    <a:pos x="17" y="133"/>
                  </a:cxn>
                  <a:cxn ang="0">
                    <a:pos x="49" y="110"/>
                  </a:cxn>
                  <a:cxn ang="0">
                    <a:pos x="105" y="88"/>
                  </a:cxn>
                  <a:cxn ang="0">
                    <a:pos x="147" y="82"/>
                  </a:cxn>
                  <a:cxn ang="0">
                    <a:pos x="182" y="74"/>
                  </a:cxn>
                  <a:cxn ang="0">
                    <a:pos x="237" y="69"/>
                  </a:cxn>
                  <a:cxn ang="0">
                    <a:pos x="279" y="61"/>
                  </a:cxn>
                  <a:cxn ang="0">
                    <a:pos x="320" y="54"/>
                  </a:cxn>
                  <a:cxn ang="0">
                    <a:pos x="359" y="49"/>
                  </a:cxn>
                  <a:cxn ang="0">
                    <a:pos x="405" y="43"/>
                  </a:cxn>
                  <a:cxn ang="0">
                    <a:pos x="473" y="42"/>
                  </a:cxn>
                  <a:cxn ang="0">
                    <a:pos x="470" y="44"/>
                  </a:cxn>
                  <a:cxn ang="0">
                    <a:pos x="506" y="41"/>
                  </a:cxn>
                  <a:cxn ang="0">
                    <a:pos x="518" y="27"/>
                  </a:cxn>
                  <a:cxn ang="0">
                    <a:pos x="513" y="0"/>
                  </a:cxn>
                  <a:cxn ang="0">
                    <a:pos x="533" y="23"/>
                  </a:cxn>
                  <a:cxn ang="0">
                    <a:pos x="535" y="39"/>
                  </a:cxn>
                  <a:cxn ang="0">
                    <a:pos x="513" y="52"/>
                  </a:cxn>
                  <a:cxn ang="0">
                    <a:pos x="470" y="57"/>
                  </a:cxn>
                  <a:cxn ang="0">
                    <a:pos x="399" y="61"/>
                  </a:cxn>
                  <a:cxn ang="0">
                    <a:pos x="323" y="70"/>
                  </a:cxn>
                  <a:cxn ang="0">
                    <a:pos x="263" y="80"/>
                  </a:cxn>
                  <a:cxn ang="0">
                    <a:pos x="193" y="90"/>
                  </a:cxn>
                  <a:cxn ang="0">
                    <a:pos x="135" y="99"/>
                  </a:cxn>
                  <a:cxn ang="0">
                    <a:pos x="92" y="109"/>
                  </a:cxn>
                  <a:cxn ang="0">
                    <a:pos x="56" y="128"/>
                  </a:cxn>
                  <a:cxn ang="0">
                    <a:pos x="30" y="140"/>
                  </a:cxn>
                  <a:cxn ang="0">
                    <a:pos x="15" y="164"/>
                  </a:cxn>
                  <a:cxn ang="0">
                    <a:pos x="0" y="183"/>
                  </a:cxn>
                </a:cxnLst>
                <a:rect l="0" t="0" r="r" b="b"/>
                <a:pathLst>
                  <a:path w="536" h="184">
                    <a:moveTo>
                      <a:pt x="0" y="183"/>
                    </a:moveTo>
                    <a:lnTo>
                      <a:pt x="7" y="153"/>
                    </a:lnTo>
                    <a:lnTo>
                      <a:pt x="17" y="133"/>
                    </a:lnTo>
                    <a:lnTo>
                      <a:pt x="49" y="110"/>
                    </a:lnTo>
                    <a:lnTo>
                      <a:pt x="105" y="88"/>
                    </a:lnTo>
                    <a:lnTo>
                      <a:pt x="147" y="82"/>
                    </a:lnTo>
                    <a:lnTo>
                      <a:pt x="182" y="74"/>
                    </a:lnTo>
                    <a:lnTo>
                      <a:pt x="237" y="69"/>
                    </a:lnTo>
                    <a:lnTo>
                      <a:pt x="279" y="61"/>
                    </a:lnTo>
                    <a:lnTo>
                      <a:pt x="320" y="54"/>
                    </a:lnTo>
                    <a:lnTo>
                      <a:pt x="359" y="49"/>
                    </a:lnTo>
                    <a:lnTo>
                      <a:pt x="405" y="43"/>
                    </a:lnTo>
                    <a:lnTo>
                      <a:pt x="473" y="42"/>
                    </a:lnTo>
                    <a:lnTo>
                      <a:pt x="470" y="44"/>
                    </a:lnTo>
                    <a:lnTo>
                      <a:pt x="506" y="41"/>
                    </a:lnTo>
                    <a:lnTo>
                      <a:pt x="518" y="27"/>
                    </a:lnTo>
                    <a:lnTo>
                      <a:pt x="513" y="0"/>
                    </a:lnTo>
                    <a:lnTo>
                      <a:pt x="533" y="23"/>
                    </a:lnTo>
                    <a:lnTo>
                      <a:pt x="535" y="39"/>
                    </a:lnTo>
                    <a:lnTo>
                      <a:pt x="513" y="52"/>
                    </a:lnTo>
                    <a:lnTo>
                      <a:pt x="470" y="57"/>
                    </a:lnTo>
                    <a:lnTo>
                      <a:pt x="399" y="61"/>
                    </a:lnTo>
                    <a:lnTo>
                      <a:pt x="323" y="70"/>
                    </a:lnTo>
                    <a:lnTo>
                      <a:pt x="263" y="80"/>
                    </a:lnTo>
                    <a:lnTo>
                      <a:pt x="193" y="90"/>
                    </a:lnTo>
                    <a:lnTo>
                      <a:pt x="135" y="99"/>
                    </a:lnTo>
                    <a:lnTo>
                      <a:pt x="92" y="109"/>
                    </a:lnTo>
                    <a:lnTo>
                      <a:pt x="56" y="128"/>
                    </a:lnTo>
                    <a:lnTo>
                      <a:pt x="30" y="140"/>
                    </a:lnTo>
                    <a:lnTo>
                      <a:pt x="15" y="164"/>
                    </a:lnTo>
                    <a:lnTo>
                      <a:pt x="0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7" name="Freeform 15"/>
              <p:cNvSpPr>
                <a:spLocks/>
              </p:cNvSpPr>
              <p:nvPr/>
            </p:nvSpPr>
            <p:spPr bwMode="auto">
              <a:xfrm>
                <a:off x="2226" y="574"/>
                <a:ext cx="1326" cy="4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7" y="30"/>
                  </a:cxn>
                  <a:cxn ang="0">
                    <a:pos x="114" y="37"/>
                  </a:cxn>
                  <a:cxn ang="0">
                    <a:pos x="381" y="36"/>
                  </a:cxn>
                  <a:cxn ang="0">
                    <a:pos x="438" y="37"/>
                  </a:cxn>
                  <a:cxn ang="0">
                    <a:pos x="480" y="38"/>
                  </a:cxn>
                  <a:cxn ang="0">
                    <a:pos x="578" y="38"/>
                  </a:cxn>
                  <a:cxn ang="0">
                    <a:pos x="686" y="36"/>
                  </a:cxn>
                  <a:cxn ang="0">
                    <a:pos x="724" y="36"/>
                  </a:cxn>
                  <a:cxn ang="0">
                    <a:pos x="819" y="38"/>
                  </a:cxn>
                  <a:cxn ang="0">
                    <a:pos x="859" y="39"/>
                  </a:cxn>
                  <a:cxn ang="0">
                    <a:pos x="888" y="38"/>
                  </a:cxn>
                  <a:cxn ang="0">
                    <a:pos x="962" y="36"/>
                  </a:cxn>
                  <a:cxn ang="0">
                    <a:pos x="1004" y="38"/>
                  </a:cxn>
                  <a:cxn ang="0">
                    <a:pos x="1045" y="37"/>
                  </a:cxn>
                  <a:cxn ang="0">
                    <a:pos x="1072" y="36"/>
                  </a:cxn>
                  <a:cxn ang="0">
                    <a:pos x="1119" y="36"/>
                  </a:cxn>
                  <a:cxn ang="0">
                    <a:pos x="1145" y="37"/>
                  </a:cxn>
                  <a:cxn ang="0">
                    <a:pos x="1171" y="38"/>
                  </a:cxn>
                  <a:cxn ang="0">
                    <a:pos x="1233" y="37"/>
                  </a:cxn>
                  <a:cxn ang="0">
                    <a:pos x="1257" y="37"/>
                  </a:cxn>
                  <a:cxn ang="0">
                    <a:pos x="1325" y="32"/>
                  </a:cxn>
                  <a:cxn ang="0">
                    <a:pos x="1291" y="22"/>
                  </a:cxn>
                  <a:cxn ang="0">
                    <a:pos x="1271" y="22"/>
                  </a:cxn>
                  <a:cxn ang="0">
                    <a:pos x="1249" y="23"/>
                  </a:cxn>
                  <a:cxn ang="0">
                    <a:pos x="1081" y="15"/>
                  </a:cxn>
                  <a:cxn ang="0">
                    <a:pos x="1015" y="17"/>
                  </a:cxn>
                  <a:cxn ang="0">
                    <a:pos x="943" y="21"/>
                  </a:cxn>
                  <a:cxn ang="0">
                    <a:pos x="874" y="20"/>
                  </a:cxn>
                  <a:cxn ang="0">
                    <a:pos x="819" y="18"/>
                  </a:cxn>
                  <a:cxn ang="0">
                    <a:pos x="732" y="19"/>
                  </a:cxn>
                  <a:cxn ang="0">
                    <a:pos x="683" y="20"/>
                  </a:cxn>
                  <a:cxn ang="0">
                    <a:pos x="655" y="21"/>
                  </a:cxn>
                  <a:cxn ang="0">
                    <a:pos x="605" y="22"/>
                  </a:cxn>
                  <a:cxn ang="0">
                    <a:pos x="553" y="20"/>
                  </a:cxn>
                  <a:cxn ang="0">
                    <a:pos x="524" y="19"/>
                  </a:cxn>
                  <a:cxn ang="0">
                    <a:pos x="462" y="17"/>
                  </a:cxn>
                  <a:cxn ang="0">
                    <a:pos x="436" y="18"/>
                  </a:cxn>
                  <a:cxn ang="0">
                    <a:pos x="378" y="21"/>
                  </a:cxn>
                  <a:cxn ang="0">
                    <a:pos x="340" y="23"/>
                  </a:cxn>
                  <a:cxn ang="0">
                    <a:pos x="302" y="24"/>
                  </a:cxn>
                  <a:cxn ang="0">
                    <a:pos x="258" y="22"/>
                  </a:cxn>
                  <a:cxn ang="0">
                    <a:pos x="205" y="20"/>
                  </a:cxn>
                  <a:cxn ang="0">
                    <a:pos x="147" y="23"/>
                  </a:cxn>
                  <a:cxn ang="0">
                    <a:pos x="133" y="23"/>
                  </a:cxn>
                  <a:cxn ang="0">
                    <a:pos x="82" y="20"/>
                  </a:cxn>
                  <a:cxn ang="0">
                    <a:pos x="53" y="19"/>
                  </a:cxn>
                  <a:cxn ang="0">
                    <a:pos x="38" y="20"/>
                  </a:cxn>
                </a:cxnLst>
                <a:rect l="0" t="0" r="r" b="b"/>
                <a:pathLst>
                  <a:path w="1326" h="40">
                    <a:moveTo>
                      <a:pt x="6" y="0"/>
                    </a:moveTo>
                    <a:lnTo>
                      <a:pt x="0" y="10"/>
                    </a:lnTo>
                    <a:lnTo>
                      <a:pt x="6" y="25"/>
                    </a:lnTo>
                    <a:lnTo>
                      <a:pt x="17" y="30"/>
                    </a:lnTo>
                    <a:lnTo>
                      <a:pt x="36" y="36"/>
                    </a:lnTo>
                    <a:lnTo>
                      <a:pt x="114" y="37"/>
                    </a:lnTo>
                    <a:lnTo>
                      <a:pt x="275" y="38"/>
                    </a:lnTo>
                    <a:lnTo>
                      <a:pt x="381" y="36"/>
                    </a:lnTo>
                    <a:lnTo>
                      <a:pt x="415" y="37"/>
                    </a:lnTo>
                    <a:lnTo>
                      <a:pt x="438" y="37"/>
                    </a:lnTo>
                    <a:lnTo>
                      <a:pt x="474" y="38"/>
                    </a:lnTo>
                    <a:lnTo>
                      <a:pt x="480" y="38"/>
                    </a:lnTo>
                    <a:lnTo>
                      <a:pt x="545" y="38"/>
                    </a:lnTo>
                    <a:lnTo>
                      <a:pt x="578" y="38"/>
                    </a:lnTo>
                    <a:lnTo>
                      <a:pt x="598" y="37"/>
                    </a:lnTo>
                    <a:lnTo>
                      <a:pt x="686" y="36"/>
                    </a:lnTo>
                    <a:lnTo>
                      <a:pt x="691" y="36"/>
                    </a:lnTo>
                    <a:lnTo>
                      <a:pt x="724" y="36"/>
                    </a:lnTo>
                    <a:lnTo>
                      <a:pt x="777" y="38"/>
                    </a:lnTo>
                    <a:lnTo>
                      <a:pt x="819" y="38"/>
                    </a:lnTo>
                    <a:lnTo>
                      <a:pt x="825" y="38"/>
                    </a:lnTo>
                    <a:lnTo>
                      <a:pt x="859" y="39"/>
                    </a:lnTo>
                    <a:lnTo>
                      <a:pt x="882" y="37"/>
                    </a:lnTo>
                    <a:lnTo>
                      <a:pt x="888" y="38"/>
                    </a:lnTo>
                    <a:lnTo>
                      <a:pt x="957" y="37"/>
                    </a:lnTo>
                    <a:lnTo>
                      <a:pt x="962" y="36"/>
                    </a:lnTo>
                    <a:lnTo>
                      <a:pt x="980" y="37"/>
                    </a:lnTo>
                    <a:lnTo>
                      <a:pt x="1004" y="38"/>
                    </a:lnTo>
                    <a:lnTo>
                      <a:pt x="1011" y="38"/>
                    </a:lnTo>
                    <a:lnTo>
                      <a:pt x="1045" y="37"/>
                    </a:lnTo>
                    <a:lnTo>
                      <a:pt x="1066" y="36"/>
                    </a:lnTo>
                    <a:lnTo>
                      <a:pt x="1072" y="36"/>
                    </a:lnTo>
                    <a:lnTo>
                      <a:pt x="1091" y="36"/>
                    </a:lnTo>
                    <a:lnTo>
                      <a:pt x="1119" y="36"/>
                    </a:lnTo>
                    <a:lnTo>
                      <a:pt x="1126" y="36"/>
                    </a:lnTo>
                    <a:lnTo>
                      <a:pt x="1145" y="37"/>
                    </a:lnTo>
                    <a:lnTo>
                      <a:pt x="1165" y="38"/>
                    </a:lnTo>
                    <a:lnTo>
                      <a:pt x="1171" y="38"/>
                    </a:lnTo>
                    <a:lnTo>
                      <a:pt x="1214" y="36"/>
                    </a:lnTo>
                    <a:lnTo>
                      <a:pt x="1233" y="37"/>
                    </a:lnTo>
                    <a:lnTo>
                      <a:pt x="1252" y="38"/>
                    </a:lnTo>
                    <a:lnTo>
                      <a:pt x="1257" y="37"/>
                    </a:lnTo>
                    <a:lnTo>
                      <a:pt x="1309" y="37"/>
                    </a:lnTo>
                    <a:lnTo>
                      <a:pt x="1325" y="32"/>
                    </a:lnTo>
                    <a:lnTo>
                      <a:pt x="1298" y="22"/>
                    </a:lnTo>
                    <a:lnTo>
                      <a:pt x="1291" y="22"/>
                    </a:lnTo>
                    <a:lnTo>
                      <a:pt x="1267" y="20"/>
                    </a:lnTo>
                    <a:lnTo>
                      <a:pt x="1271" y="22"/>
                    </a:lnTo>
                    <a:lnTo>
                      <a:pt x="1256" y="24"/>
                    </a:lnTo>
                    <a:lnTo>
                      <a:pt x="1249" y="23"/>
                    </a:lnTo>
                    <a:lnTo>
                      <a:pt x="1087" y="15"/>
                    </a:lnTo>
                    <a:lnTo>
                      <a:pt x="1081" y="15"/>
                    </a:lnTo>
                    <a:lnTo>
                      <a:pt x="1038" y="15"/>
                    </a:lnTo>
                    <a:lnTo>
                      <a:pt x="1015" y="17"/>
                    </a:lnTo>
                    <a:lnTo>
                      <a:pt x="978" y="19"/>
                    </a:lnTo>
                    <a:lnTo>
                      <a:pt x="943" y="21"/>
                    </a:lnTo>
                    <a:lnTo>
                      <a:pt x="904" y="21"/>
                    </a:lnTo>
                    <a:lnTo>
                      <a:pt x="874" y="20"/>
                    </a:lnTo>
                    <a:lnTo>
                      <a:pt x="869" y="20"/>
                    </a:lnTo>
                    <a:lnTo>
                      <a:pt x="819" y="18"/>
                    </a:lnTo>
                    <a:lnTo>
                      <a:pt x="752" y="18"/>
                    </a:lnTo>
                    <a:lnTo>
                      <a:pt x="732" y="19"/>
                    </a:lnTo>
                    <a:lnTo>
                      <a:pt x="709" y="20"/>
                    </a:lnTo>
                    <a:lnTo>
                      <a:pt x="683" y="20"/>
                    </a:lnTo>
                    <a:lnTo>
                      <a:pt x="678" y="20"/>
                    </a:lnTo>
                    <a:lnTo>
                      <a:pt x="655" y="21"/>
                    </a:lnTo>
                    <a:lnTo>
                      <a:pt x="610" y="22"/>
                    </a:lnTo>
                    <a:lnTo>
                      <a:pt x="605" y="22"/>
                    </a:lnTo>
                    <a:lnTo>
                      <a:pt x="584" y="22"/>
                    </a:lnTo>
                    <a:lnTo>
                      <a:pt x="553" y="20"/>
                    </a:lnTo>
                    <a:lnTo>
                      <a:pt x="530" y="19"/>
                    </a:lnTo>
                    <a:lnTo>
                      <a:pt x="524" y="19"/>
                    </a:lnTo>
                    <a:lnTo>
                      <a:pt x="496" y="17"/>
                    </a:lnTo>
                    <a:lnTo>
                      <a:pt x="462" y="17"/>
                    </a:lnTo>
                    <a:lnTo>
                      <a:pt x="457" y="17"/>
                    </a:lnTo>
                    <a:lnTo>
                      <a:pt x="436" y="18"/>
                    </a:lnTo>
                    <a:lnTo>
                      <a:pt x="404" y="20"/>
                    </a:lnTo>
                    <a:lnTo>
                      <a:pt x="378" y="21"/>
                    </a:lnTo>
                    <a:lnTo>
                      <a:pt x="373" y="21"/>
                    </a:lnTo>
                    <a:lnTo>
                      <a:pt x="340" y="23"/>
                    </a:lnTo>
                    <a:lnTo>
                      <a:pt x="335" y="23"/>
                    </a:lnTo>
                    <a:lnTo>
                      <a:pt x="302" y="24"/>
                    </a:lnTo>
                    <a:lnTo>
                      <a:pt x="283" y="24"/>
                    </a:lnTo>
                    <a:lnTo>
                      <a:pt x="258" y="22"/>
                    </a:lnTo>
                    <a:lnTo>
                      <a:pt x="239" y="20"/>
                    </a:lnTo>
                    <a:lnTo>
                      <a:pt x="205" y="20"/>
                    </a:lnTo>
                    <a:lnTo>
                      <a:pt x="179" y="21"/>
                    </a:lnTo>
                    <a:lnTo>
                      <a:pt x="147" y="23"/>
                    </a:lnTo>
                    <a:lnTo>
                      <a:pt x="141" y="23"/>
                    </a:lnTo>
                    <a:lnTo>
                      <a:pt x="133" y="23"/>
                    </a:lnTo>
                    <a:lnTo>
                      <a:pt x="99" y="21"/>
                    </a:lnTo>
                    <a:lnTo>
                      <a:pt x="82" y="20"/>
                    </a:lnTo>
                    <a:lnTo>
                      <a:pt x="59" y="19"/>
                    </a:lnTo>
                    <a:lnTo>
                      <a:pt x="53" y="19"/>
                    </a:lnTo>
                    <a:lnTo>
                      <a:pt x="48" y="19"/>
                    </a:lnTo>
                    <a:lnTo>
                      <a:pt x="38" y="20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8" name="Freeform 16"/>
              <p:cNvSpPr>
                <a:spLocks/>
              </p:cNvSpPr>
              <p:nvPr/>
            </p:nvSpPr>
            <p:spPr bwMode="auto">
              <a:xfrm>
                <a:off x="2241" y="307"/>
                <a:ext cx="1300" cy="224"/>
              </a:xfrm>
              <a:custGeom>
                <a:avLst/>
                <a:gdLst/>
                <a:ahLst/>
                <a:cxnLst>
                  <a:cxn ang="0">
                    <a:pos x="73" y="142"/>
                  </a:cxn>
                  <a:cxn ang="0">
                    <a:pos x="40" y="164"/>
                  </a:cxn>
                  <a:cxn ang="0">
                    <a:pos x="5" y="178"/>
                  </a:cxn>
                  <a:cxn ang="0">
                    <a:pos x="11" y="203"/>
                  </a:cxn>
                  <a:cxn ang="0">
                    <a:pos x="54" y="212"/>
                  </a:cxn>
                  <a:cxn ang="0">
                    <a:pos x="172" y="215"/>
                  </a:cxn>
                  <a:cxn ang="0">
                    <a:pos x="420" y="210"/>
                  </a:cxn>
                  <a:cxn ang="0">
                    <a:pos x="473" y="213"/>
                  </a:cxn>
                  <a:cxn ang="0">
                    <a:pos x="512" y="218"/>
                  </a:cxn>
                  <a:cxn ang="0">
                    <a:pos x="603" y="218"/>
                  </a:cxn>
                  <a:cxn ang="0">
                    <a:pos x="703" y="210"/>
                  </a:cxn>
                  <a:cxn ang="0">
                    <a:pos x="738" y="210"/>
                  </a:cxn>
                  <a:cxn ang="0">
                    <a:pos x="827" y="219"/>
                  </a:cxn>
                  <a:cxn ang="0">
                    <a:pos x="864" y="223"/>
                  </a:cxn>
                  <a:cxn ang="0">
                    <a:pos x="891" y="218"/>
                  </a:cxn>
                  <a:cxn ang="0">
                    <a:pos x="960" y="210"/>
                  </a:cxn>
                  <a:cxn ang="0">
                    <a:pos x="999" y="218"/>
                  </a:cxn>
                  <a:cxn ang="0">
                    <a:pos x="1037" y="213"/>
                  </a:cxn>
                  <a:cxn ang="0">
                    <a:pos x="1062" y="210"/>
                  </a:cxn>
                  <a:cxn ang="0">
                    <a:pos x="1105" y="210"/>
                  </a:cxn>
                  <a:cxn ang="0">
                    <a:pos x="1129" y="215"/>
                  </a:cxn>
                  <a:cxn ang="0">
                    <a:pos x="1154" y="219"/>
                  </a:cxn>
                  <a:cxn ang="0">
                    <a:pos x="1211" y="213"/>
                  </a:cxn>
                  <a:cxn ang="0">
                    <a:pos x="1233" y="215"/>
                  </a:cxn>
                  <a:cxn ang="0">
                    <a:pos x="1299" y="212"/>
                  </a:cxn>
                  <a:cxn ang="0">
                    <a:pos x="1283" y="169"/>
                  </a:cxn>
                  <a:cxn ang="0">
                    <a:pos x="1246" y="140"/>
                  </a:cxn>
                  <a:cxn ang="0">
                    <a:pos x="1226" y="145"/>
                  </a:cxn>
                  <a:cxn ang="0">
                    <a:pos x="1119" y="117"/>
                  </a:cxn>
                  <a:cxn ang="0">
                    <a:pos x="1070" y="103"/>
                  </a:cxn>
                  <a:cxn ang="0">
                    <a:pos x="1008" y="113"/>
                  </a:cxn>
                  <a:cxn ang="0">
                    <a:pos x="942" y="132"/>
                  </a:cxn>
                  <a:cxn ang="0">
                    <a:pos x="878" y="126"/>
                  </a:cxn>
                  <a:cxn ang="0">
                    <a:pos x="827" y="117"/>
                  </a:cxn>
                  <a:cxn ang="0">
                    <a:pos x="761" y="99"/>
                  </a:cxn>
                  <a:cxn ang="0">
                    <a:pos x="721" y="80"/>
                  </a:cxn>
                  <a:cxn ang="0">
                    <a:pos x="695" y="38"/>
                  </a:cxn>
                  <a:cxn ang="0">
                    <a:pos x="687" y="25"/>
                  </a:cxn>
                  <a:cxn ang="0">
                    <a:pos x="614" y="25"/>
                  </a:cxn>
                  <a:cxn ang="0">
                    <a:pos x="537" y="0"/>
                  </a:cxn>
                  <a:cxn ang="0">
                    <a:pos x="575" y="51"/>
                  </a:cxn>
                  <a:cxn ang="0">
                    <a:pos x="560" y="87"/>
                  </a:cxn>
                  <a:cxn ang="0">
                    <a:pos x="503" y="96"/>
                  </a:cxn>
                  <a:cxn ang="0">
                    <a:pos x="451" y="106"/>
                  </a:cxn>
                  <a:cxn ang="0">
                    <a:pos x="389" y="129"/>
                  </a:cxn>
                  <a:cxn ang="0">
                    <a:pos x="331" y="122"/>
                  </a:cxn>
                  <a:cxn ang="0">
                    <a:pos x="288" y="128"/>
                  </a:cxn>
                  <a:cxn ang="0">
                    <a:pos x="233" y="131"/>
                  </a:cxn>
                  <a:cxn ang="0">
                    <a:pos x="197" y="142"/>
                  </a:cxn>
                  <a:cxn ang="0">
                    <a:pos x="158" y="132"/>
                  </a:cxn>
                  <a:cxn ang="0">
                    <a:pos x="118" y="134"/>
                  </a:cxn>
                </a:cxnLst>
                <a:rect l="0" t="0" r="r" b="b"/>
                <a:pathLst>
                  <a:path w="1300" h="224">
                    <a:moveTo>
                      <a:pt x="97" y="143"/>
                    </a:moveTo>
                    <a:lnTo>
                      <a:pt x="73" y="142"/>
                    </a:lnTo>
                    <a:lnTo>
                      <a:pt x="54" y="157"/>
                    </a:lnTo>
                    <a:lnTo>
                      <a:pt x="40" y="164"/>
                    </a:lnTo>
                    <a:lnTo>
                      <a:pt x="18" y="174"/>
                    </a:lnTo>
                    <a:lnTo>
                      <a:pt x="5" y="178"/>
                    </a:lnTo>
                    <a:lnTo>
                      <a:pt x="0" y="190"/>
                    </a:lnTo>
                    <a:lnTo>
                      <a:pt x="11" y="203"/>
                    </a:lnTo>
                    <a:lnTo>
                      <a:pt x="26" y="218"/>
                    </a:lnTo>
                    <a:lnTo>
                      <a:pt x="54" y="212"/>
                    </a:lnTo>
                    <a:lnTo>
                      <a:pt x="100" y="210"/>
                    </a:lnTo>
                    <a:lnTo>
                      <a:pt x="172" y="215"/>
                    </a:lnTo>
                    <a:lnTo>
                      <a:pt x="322" y="218"/>
                    </a:lnTo>
                    <a:lnTo>
                      <a:pt x="420" y="210"/>
                    </a:lnTo>
                    <a:lnTo>
                      <a:pt x="452" y="215"/>
                    </a:lnTo>
                    <a:lnTo>
                      <a:pt x="473" y="213"/>
                    </a:lnTo>
                    <a:lnTo>
                      <a:pt x="506" y="218"/>
                    </a:lnTo>
                    <a:lnTo>
                      <a:pt x="512" y="218"/>
                    </a:lnTo>
                    <a:lnTo>
                      <a:pt x="573" y="219"/>
                    </a:lnTo>
                    <a:lnTo>
                      <a:pt x="603" y="218"/>
                    </a:lnTo>
                    <a:lnTo>
                      <a:pt x="621" y="213"/>
                    </a:lnTo>
                    <a:lnTo>
                      <a:pt x="703" y="210"/>
                    </a:lnTo>
                    <a:lnTo>
                      <a:pt x="708" y="210"/>
                    </a:lnTo>
                    <a:lnTo>
                      <a:pt x="738" y="210"/>
                    </a:lnTo>
                    <a:lnTo>
                      <a:pt x="788" y="218"/>
                    </a:lnTo>
                    <a:lnTo>
                      <a:pt x="827" y="219"/>
                    </a:lnTo>
                    <a:lnTo>
                      <a:pt x="832" y="219"/>
                    </a:lnTo>
                    <a:lnTo>
                      <a:pt x="864" y="223"/>
                    </a:lnTo>
                    <a:lnTo>
                      <a:pt x="885" y="215"/>
                    </a:lnTo>
                    <a:lnTo>
                      <a:pt x="891" y="218"/>
                    </a:lnTo>
                    <a:lnTo>
                      <a:pt x="955" y="213"/>
                    </a:lnTo>
                    <a:lnTo>
                      <a:pt x="960" y="210"/>
                    </a:lnTo>
                    <a:lnTo>
                      <a:pt x="976" y="215"/>
                    </a:lnTo>
                    <a:lnTo>
                      <a:pt x="999" y="218"/>
                    </a:lnTo>
                    <a:lnTo>
                      <a:pt x="1005" y="218"/>
                    </a:lnTo>
                    <a:lnTo>
                      <a:pt x="1037" y="213"/>
                    </a:lnTo>
                    <a:lnTo>
                      <a:pt x="1056" y="210"/>
                    </a:lnTo>
                    <a:lnTo>
                      <a:pt x="1062" y="210"/>
                    </a:lnTo>
                    <a:lnTo>
                      <a:pt x="1079" y="210"/>
                    </a:lnTo>
                    <a:lnTo>
                      <a:pt x="1105" y="210"/>
                    </a:lnTo>
                    <a:lnTo>
                      <a:pt x="1111" y="209"/>
                    </a:lnTo>
                    <a:lnTo>
                      <a:pt x="1129" y="215"/>
                    </a:lnTo>
                    <a:lnTo>
                      <a:pt x="1148" y="219"/>
                    </a:lnTo>
                    <a:lnTo>
                      <a:pt x="1154" y="219"/>
                    </a:lnTo>
                    <a:lnTo>
                      <a:pt x="1193" y="210"/>
                    </a:lnTo>
                    <a:lnTo>
                      <a:pt x="1211" y="213"/>
                    </a:lnTo>
                    <a:lnTo>
                      <a:pt x="1229" y="218"/>
                    </a:lnTo>
                    <a:lnTo>
                      <a:pt x="1233" y="215"/>
                    </a:lnTo>
                    <a:lnTo>
                      <a:pt x="1282" y="213"/>
                    </a:lnTo>
                    <a:lnTo>
                      <a:pt x="1299" y="212"/>
                    </a:lnTo>
                    <a:lnTo>
                      <a:pt x="1296" y="187"/>
                    </a:lnTo>
                    <a:lnTo>
                      <a:pt x="1283" y="169"/>
                    </a:lnTo>
                    <a:lnTo>
                      <a:pt x="1268" y="155"/>
                    </a:lnTo>
                    <a:lnTo>
                      <a:pt x="1246" y="140"/>
                    </a:lnTo>
                    <a:lnTo>
                      <a:pt x="1232" y="146"/>
                    </a:lnTo>
                    <a:lnTo>
                      <a:pt x="1226" y="145"/>
                    </a:lnTo>
                    <a:lnTo>
                      <a:pt x="1158" y="132"/>
                    </a:lnTo>
                    <a:lnTo>
                      <a:pt x="1119" y="117"/>
                    </a:lnTo>
                    <a:lnTo>
                      <a:pt x="1076" y="103"/>
                    </a:lnTo>
                    <a:lnTo>
                      <a:pt x="1070" y="103"/>
                    </a:lnTo>
                    <a:lnTo>
                      <a:pt x="1030" y="103"/>
                    </a:lnTo>
                    <a:lnTo>
                      <a:pt x="1008" y="113"/>
                    </a:lnTo>
                    <a:lnTo>
                      <a:pt x="974" y="122"/>
                    </a:lnTo>
                    <a:lnTo>
                      <a:pt x="942" y="132"/>
                    </a:lnTo>
                    <a:lnTo>
                      <a:pt x="905" y="131"/>
                    </a:lnTo>
                    <a:lnTo>
                      <a:pt x="878" y="126"/>
                    </a:lnTo>
                    <a:lnTo>
                      <a:pt x="873" y="126"/>
                    </a:lnTo>
                    <a:lnTo>
                      <a:pt x="827" y="117"/>
                    </a:lnTo>
                    <a:lnTo>
                      <a:pt x="787" y="103"/>
                    </a:lnTo>
                    <a:lnTo>
                      <a:pt x="761" y="99"/>
                    </a:lnTo>
                    <a:lnTo>
                      <a:pt x="743" y="85"/>
                    </a:lnTo>
                    <a:lnTo>
                      <a:pt x="721" y="80"/>
                    </a:lnTo>
                    <a:lnTo>
                      <a:pt x="702" y="67"/>
                    </a:lnTo>
                    <a:lnTo>
                      <a:pt x="695" y="38"/>
                    </a:lnTo>
                    <a:lnTo>
                      <a:pt x="718" y="16"/>
                    </a:lnTo>
                    <a:lnTo>
                      <a:pt x="687" y="25"/>
                    </a:lnTo>
                    <a:lnTo>
                      <a:pt x="645" y="24"/>
                    </a:lnTo>
                    <a:lnTo>
                      <a:pt x="614" y="25"/>
                    </a:lnTo>
                    <a:lnTo>
                      <a:pt x="575" y="16"/>
                    </a:lnTo>
                    <a:lnTo>
                      <a:pt x="537" y="0"/>
                    </a:lnTo>
                    <a:lnTo>
                      <a:pt x="566" y="29"/>
                    </a:lnTo>
                    <a:lnTo>
                      <a:pt x="575" y="51"/>
                    </a:lnTo>
                    <a:lnTo>
                      <a:pt x="573" y="68"/>
                    </a:lnTo>
                    <a:lnTo>
                      <a:pt x="560" y="87"/>
                    </a:lnTo>
                    <a:lnTo>
                      <a:pt x="531" y="97"/>
                    </a:lnTo>
                    <a:lnTo>
                      <a:pt x="503" y="96"/>
                    </a:lnTo>
                    <a:lnTo>
                      <a:pt x="477" y="100"/>
                    </a:lnTo>
                    <a:lnTo>
                      <a:pt x="451" y="106"/>
                    </a:lnTo>
                    <a:lnTo>
                      <a:pt x="413" y="122"/>
                    </a:lnTo>
                    <a:lnTo>
                      <a:pt x="389" y="129"/>
                    </a:lnTo>
                    <a:lnTo>
                      <a:pt x="361" y="119"/>
                    </a:lnTo>
                    <a:lnTo>
                      <a:pt x="331" y="122"/>
                    </a:lnTo>
                    <a:lnTo>
                      <a:pt x="306" y="135"/>
                    </a:lnTo>
                    <a:lnTo>
                      <a:pt x="288" y="128"/>
                    </a:lnTo>
                    <a:lnTo>
                      <a:pt x="261" y="134"/>
                    </a:lnTo>
                    <a:lnTo>
                      <a:pt x="233" y="131"/>
                    </a:lnTo>
                    <a:lnTo>
                      <a:pt x="203" y="142"/>
                    </a:lnTo>
                    <a:lnTo>
                      <a:pt x="197" y="142"/>
                    </a:lnTo>
                    <a:lnTo>
                      <a:pt x="187" y="140"/>
                    </a:lnTo>
                    <a:lnTo>
                      <a:pt x="158" y="132"/>
                    </a:lnTo>
                    <a:lnTo>
                      <a:pt x="143" y="126"/>
                    </a:lnTo>
                    <a:lnTo>
                      <a:pt x="118" y="134"/>
                    </a:lnTo>
                    <a:lnTo>
                      <a:pt x="97" y="143"/>
                    </a:lnTo>
                  </a:path>
                </a:pathLst>
              </a:custGeom>
              <a:gradFill rotWithShape="0">
                <a:gsLst>
                  <a:gs pos="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089" name="Freeform 17"/>
              <p:cNvSpPr>
                <a:spLocks/>
              </p:cNvSpPr>
              <p:nvPr/>
            </p:nvSpPr>
            <p:spPr bwMode="auto">
              <a:xfrm>
                <a:off x="2960" y="310"/>
                <a:ext cx="559" cy="184"/>
              </a:xfrm>
              <a:custGeom>
                <a:avLst/>
                <a:gdLst/>
                <a:ahLst/>
                <a:cxnLst>
                  <a:cxn ang="0">
                    <a:pos x="558" y="183"/>
                  </a:cxn>
                  <a:cxn ang="0">
                    <a:pos x="550" y="153"/>
                  </a:cxn>
                  <a:cxn ang="0">
                    <a:pos x="539" y="133"/>
                  </a:cxn>
                  <a:cxn ang="0">
                    <a:pos x="505" y="111"/>
                  </a:cxn>
                  <a:cxn ang="0">
                    <a:pos x="447" y="88"/>
                  </a:cxn>
                  <a:cxn ang="0">
                    <a:pos x="404" y="81"/>
                  </a:cxn>
                  <a:cxn ang="0">
                    <a:pos x="367" y="74"/>
                  </a:cxn>
                  <a:cxn ang="0">
                    <a:pos x="310" y="69"/>
                  </a:cxn>
                  <a:cxn ang="0">
                    <a:pos x="265" y="60"/>
                  </a:cxn>
                  <a:cxn ang="0">
                    <a:pos x="224" y="54"/>
                  </a:cxn>
                  <a:cxn ang="0">
                    <a:pos x="182" y="49"/>
                  </a:cxn>
                  <a:cxn ang="0">
                    <a:pos x="134" y="43"/>
                  </a:cxn>
                  <a:cxn ang="0">
                    <a:pos x="64" y="42"/>
                  </a:cxn>
                  <a:cxn ang="0">
                    <a:pos x="66" y="44"/>
                  </a:cxn>
                  <a:cxn ang="0">
                    <a:pos x="29" y="41"/>
                  </a:cxn>
                  <a:cxn ang="0">
                    <a:pos x="17" y="27"/>
                  </a:cxn>
                  <a:cxn ang="0">
                    <a:pos x="21" y="0"/>
                  </a:cxn>
                  <a:cxn ang="0">
                    <a:pos x="1" y="24"/>
                  </a:cxn>
                  <a:cxn ang="0">
                    <a:pos x="0" y="40"/>
                  </a:cxn>
                  <a:cxn ang="0">
                    <a:pos x="21" y="52"/>
                  </a:cxn>
                  <a:cxn ang="0">
                    <a:pos x="66" y="57"/>
                  </a:cxn>
                  <a:cxn ang="0">
                    <a:pos x="140" y="60"/>
                  </a:cxn>
                  <a:cxn ang="0">
                    <a:pos x="220" y="70"/>
                  </a:cxn>
                  <a:cxn ang="0">
                    <a:pos x="283" y="80"/>
                  </a:cxn>
                  <a:cxn ang="0">
                    <a:pos x="356" y="90"/>
                  </a:cxn>
                  <a:cxn ang="0">
                    <a:pos x="417" y="100"/>
                  </a:cxn>
                  <a:cxn ang="0">
                    <a:pos x="461" y="109"/>
                  </a:cxn>
                  <a:cxn ang="0">
                    <a:pos x="498" y="128"/>
                  </a:cxn>
                  <a:cxn ang="0">
                    <a:pos x="525" y="140"/>
                  </a:cxn>
                  <a:cxn ang="0">
                    <a:pos x="541" y="164"/>
                  </a:cxn>
                  <a:cxn ang="0">
                    <a:pos x="558" y="183"/>
                  </a:cxn>
                </a:cxnLst>
                <a:rect l="0" t="0" r="r" b="b"/>
                <a:pathLst>
                  <a:path w="559" h="184">
                    <a:moveTo>
                      <a:pt x="558" y="183"/>
                    </a:moveTo>
                    <a:lnTo>
                      <a:pt x="550" y="153"/>
                    </a:lnTo>
                    <a:lnTo>
                      <a:pt x="539" y="133"/>
                    </a:lnTo>
                    <a:lnTo>
                      <a:pt x="505" y="111"/>
                    </a:lnTo>
                    <a:lnTo>
                      <a:pt x="447" y="88"/>
                    </a:lnTo>
                    <a:lnTo>
                      <a:pt x="404" y="81"/>
                    </a:lnTo>
                    <a:lnTo>
                      <a:pt x="367" y="74"/>
                    </a:lnTo>
                    <a:lnTo>
                      <a:pt x="310" y="69"/>
                    </a:lnTo>
                    <a:lnTo>
                      <a:pt x="265" y="60"/>
                    </a:lnTo>
                    <a:lnTo>
                      <a:pt x="224" y="54"/>
                    </a:lnTo>
                    <a:lnTo>
                      <a:pt x="182" y="49"/>
                    </a:lnTo>
                    <a:lnTo>
                      <a:pt x="134" y="43"/>
                    </a:lnTo>
                    <a:lnTo>
                      <a:pt x="64" y="42"/>
                    </a:lnTo>
                    <a:lnTo>
                      <a:pt x="66" y="44"/>
                    </a:lnTo>
                    <a:lnTo>
                      <a:pt x="29" y="41"/>
                    </a:lnTo>
                    <a:lnTo>
                      <a:pt x="17" y="27"/>
                    </a:lnTo>
                    <a:lnTo>
                      <a:pt x="21" y="0"/>
                    </a:lnTo>
                    <a:lnTo>
                      <a:pt x="1" y="24"/>
                    </a:lnTo>
                    <a:lnTo>
                      <a:pt x="0" y="40"/>
                    </a:lnTo>
                    <a:lnTo>
                      <a:pt x="21" y="52"/>
                    </a:lnTo>
                    <a:lnTo>
                      <a:pt x="66" y="57"/>
                    </a:lnTo>
                    <a:lnTo>
                      <a:pt x="140" y="60"/>
                    </a:lnTo>
                    <a:lnTo>
                      <a:pt x="220" y="70"/>
                    </a:lnTo>
                    <a:lnTo>
                      <a:pt x="283" y="80"/>
                    </a:lnTo>
                    <a:lnTo>
                      <a:pt x="356" y="90"/>
                    </a:lnTo>
                    <a:lnTo>
                      <a:pt x="417" y="100"/>
                    </a:lnTo>
                    <a:lnTo>
                      <a:pt x="461" y="109"/>
                    </a:lnTo>
                    <a:lnTo>
                      <a:pt x="498" y="128"/>
                    </a:lnTo>
                    <a:lnTo>
                      <a:pt x="525" y="140"/>
                    </a:lnTo>
                    <a:lnTo>
                      <a:pt x="541" y="164"/>
                    </a:lnTo>
                    <a:lnTo>
                      <a:pt x="558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090" name="Freeform 18"/>
          <p:cNvSpPr>
            <a:spLocks/>
          </p:cNvSpPr>
          <p:nvPr/>
        </p:nvSpPr>
        <p:spPr bwMode="auto">
          <a:xfrm>
            <a:off x="273050" y="796925"/>
            <a:ext cx="806450" cy="717550"/>
          </a:xfrm>
          <a:custGeom>
            <a:avLst/>
            <a:gdLst/>
            <a:ahLst/>
            <a:cxnLst>
              <a:cxn ang="0">
                <a:pos x="129" y="376"/>
              </a:cxn>
              <a:cxn ang="0">
                <a:pos x="272" y="427"/>
              </a:cxn>
              <a:cxn ang="0">
                <a:pos x="313" y="451"/>
              </a:cxn>
              <a:cxn ang="0">
                <a:pos x="333" y="449"/>
              </a:cxn>
              <a:cxn ang="0">
                <a:pos x="348" y="376"/>
              </a:cxn>
              <a:cxn ang="0">
                <a:pos x="365" y="332"/>
              </a:cxn>
              <a:cxn ang="0">
                <a:pos x="382" y="262"/>
              </a:cxn>
              <a:cxn ang="0">
                <a:pos x="394" y="221"/>
              </a:cxn>
              <a:cxn ang="0">
                <a:pos x="409" y="181"/>
              </a:cxn>
              <a:cxn ang="0">
                <a:pos x="423" y="133"/>
              </a:cxn>
              <a:cxn ang="0">
                <a:pos x="445" y="98"/>
              </a:cxn>
              <a:cxn ang="0">
                <a:pos x="469" y="48"/>
              </a:cxn>
              <a:cxn ang="0">
                <a:pos x="507" y="0"/>
              </a:cxn>
              <a:cxn ang="0">
                <a:pos x="25" y="335"/>
              </a:cxn>
              <a:cxn ang="0">
                <a:pos x="0" y="358"/>
              </a:cxn>
              <a:cxn ang="0">
                <a:pos x="76" y="360"/>
              </a:cxn>
              <a:cxn ang="0">
                <a:pos x="129" y="376"/>
              </a:cxn>
            </a:cxnLst>
            <a:rect l="0" t="0" r="r" b="b"/>
            <a:pathLst>
              <a:path w="508" h="452">
                <a:moveTo>
                  <a:pt x="129" y="376"/>
                </a:moveTo>
                <a:lnTo>
                  <a:pt x="272" y="427"/>
                </a:lnTo>
                <a:lnTo>
                  <a:pt x="313" y="451"/>
                </a:lnTo>
                <a:lnTo>
                  <a:pt x="333" y="449"/>
                </a:lnTo>
                <a:lnTo>
                  <a:pt x="348" y="376"/>
                </a:lnTo>
                <a:lnTo>
                  <a:pt x="365" y="332"/>
                </a:lnTo>
                <a:lnTo>
                  <a:pt x="382" y="262"/>
                </a:lnTo>
                <a:lnTo>
                  <a:pt x="394" y="221"/>
                </a:lnTo>
                <a:lnTo>
                  <a:pt x="409" y="181"/>
                </a:lnTo>
                <a:lnTo>
                  <a:pt x="423" y="133"/>
                </a:lnTo>
                <a:lnTo>
                  <a:pt x="445" y="98"/>
                </a:lnTo>
                <a:lnTo>
                  <a:pt x="469" y="48"/>
                </a:lnTo>
                <a:lnTo>
                  <a:pt x="507" y="0"/>
                </a:lnTo>
                <a:lnTo>
                  <a:pt x="25" y="335"/>
                </a:lnTo>
                <a:lnTo>
                  <a:pt x="0" y="358"/>
                </a:lnTo>
                <a:lnTo>
                  <a:pt x="76" y="360"/>
                </a:lnTo>
                <a:lnTo>
                  <a:pt x="129" y="376"/>
                </a:lnTo>
              </a:path>
            </a:pathLst>
          </a:custGeom>
          <a:solidFill>
            <a:schemeClr val="bg2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1" name="Freeform 19"/>
          <p:cNvSpPr>
            <a:spLocks/>
          </p:cNvSpPr>
          <p:nvPr/>
        </p:nvSpPr>
        <p:spPr bwMode="auto">
          <a:xfrm>
            <a:off x="255588" y="654050"/>
            <a:ext cx="984250" cy="766763"/>
          </a:xfrm>
          <a:custGeom>
            <a:avLst/>
            <a:gdLst/>
            <a:ahLst/>
            <a:cxnLst>
              <a:cxn ang="0">
                <a:pos x="0" y="477"/>
              </a:cxn>
              <a:cxn ang="0">
                <a:pos x="13" y="452"/>
              </a:cxn>
              <a:cxn ang="0">
                <a:pos x="56" y="422"/>
              </a:cxn>
              <a:cxn ang="0">
                <a:pos x="619" y="0"/>
              </a:cxn>
              <a:cxn ang="0">
                <a:pos x="425" y="184"/>
              </a:cxn>
              <a:cxn ang="0">
                <a:pos x="329" y="336"/>
              </a:cxn>
              <a:cxn ang="0">
                <a:pos x="268" y="482"/>
              </a:cxn>
              <a:cxn ang="0">
                <a:pos x="197" y="449"/>
              </a:cxn>
              <a:cxn ang="0">
                <a:pos x="119" y="425"/>
              </a:cxn>
              <a:cxn ang="0">
                <a:pos x="70" y="429"/>
              </a:cxn>
              <a:cxn ang="0">
                <a:pos x="28" y="440"/>
              </a:cxn>
              <a:cxn ang="0">
                <a:pos x="0" y="477"/>
              </a:cxn>
            </a:cxnLst>
            <a:rect l="0" t="0" r="r" b="b"/>
            <a:pathLst>
              <a:path w="620" h="483">
                <a:moveTo>
                  <a:pt x="0" y="477"/>
                </a:moveTo>
                <a:lnTo>
                  <a:pt x="13" y="452"/>
                </a:lnTo>
                <a:lnTo>
                  <a:pt x="56" y="422"/>
                </a:lnTo>
                <a:lnTo>
                  <a:pt x="619" y="0"/>
                </a:lnTo>
                <a:lnTo>
                  <a:pt x="425" y="184"/>
                </a:lnTo>
                <a:lnTo>
                  <a:pt x="329" y="336"/>
                </a:lnTo>
                <a:lnTo>
                  <a:pt x="268" y="482"/>
                </a:lnTo>
                <a:lnTo>
                  <a:pt x="197" y="449"/>
                </a:lnTo>
                <a:lnTo>
                  <a:pt x="119" y="425"/>
                </a:lnTo>
                <a:lnTo>
                  <a:pt x="70" y="429"/>
                </a:lnTo>
                <a:lnTo>
                  <a:pt x="28" y="440"/>
                </a:lnTo>
                <a:lnTo>
                  <a:pt x="0" y="477"/>
                </a:lnTo>
              </a:path>
            </a:pathLst>
          </a:custGeom>
          <a:solidFill>
            <a:srgbClr val="FFFFFF">
              <a:alpha val="50000"/>
            </a:srgb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3094" name="Rectangle 22"/>
          <p:cNvSpPr>
            <a:spLocks noGrp="1" noChangeArrowheads="1"/>
          </p:cNvSpPr>
          <p:nvPr>
            <p:ph type="dt" sz="quarter" idx="2"/>
          </p:nvPr>
        </p:nvSpPr>
        <p:spPr>
          <a:xfrm>
            <a:off x="681038" y="6067425"/>
            <a:ext cx="2300287" cy="3937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5" name="Rectangle 23"/>
          <p:cNvSpPr>
            <a:spLocks noGrp="1" noChangeArrowheads="1"/>
          </p:cNvSpPr>
          <p:nvPr>
            <p:ph type="ftr" sz="quarter" idx="3"/>
          </p:nvPr>
        </p:nvSpPr>
        <p:spPr>
          <a:xfrm>
            <a:off x="3108325" y="6067425"/>
            <a:ext cx="3124200" cy="3937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6" name="Rectangle 24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372225" y="6067425"/>
            <a:ext cx="2311400" cy="3937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97" name="Rectangle 2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98" name="Rectangle 2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38913" y="1216025"/>
            <a:ext cx="2020887" cy="47275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3075" y="1216025"/>
            <a:ext cx="5913438" cy="47275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95300" y="2441575"/>
            <a:ext cx="3956050" cy="350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03750" y="2441575"/>
            <a:ext cx="3956050" cy="3502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146050" y="0"/>
            <a:ext cx="8772525" cy="6726238"/>
            <a:chOff x="92" y="0"/>
            <a:chExt cx="5526" cy="4237"/>
          </a:xfrm>
        </p:grpSpPr>
        <p:grpSp>
          <p:nvGrpSpPr>
            <p:cNvPr id="2051" name="Group 3"/>
            <p:cNvGrpSpPr>
              <a:grpSpLocks/>
            </p:cNvGrpSpPr>
            <p:nvPr/>
          </p:nvGrpSpPr>
          <p:grpSpPr bwMode="auto">
            <a:xfrm>
              <a:off x="92" y="409"/>
              <a:ext cx="5526" cy="3828"/>
              <a:chOff x="92" y="409"/>
              <a:chExt cx="5526" cy="3828"/>
            </a:xfrm>
          </p:grpSpPr>
          <p:sp>
            <p:nvSpPr>
              <p:cNvPr id="2052" name="Freeform 4"/>
              <p:cNvSpPr>
                <a:spLocks/>
              </p:cNvSpPr>
              <p:nvPr/>
            </p:nvSpPr>
            <p:spPr bwMode="auto">
              <a:xfrm>
                <a:off x="92" y="409"/>
                <a:ext cx="5526" cy="3828"/>
              </a:xfrm>
              <a:custGeom>
                <a:avLst/>
                <a:gdLst/>
                <a:ahLst/>
                <a:cxnLst>
                  <a:cxn ang="0">
                    <a:pos x="684" y="3"/>
                  </a:cxn>
                  <a:cxn ang="0">
                    <a:pos x="708" y="2"/>
                  </a:cxn>
                  <a:cxn ang="0">
                    <a:pos x="5523" y="0"/>
                  </a:cxn>
                  <a:cxn ang="0">
                    <a:pos x="5525" y="3827"/>
                  </a:cxn>
                  <a:cxn ang="0">
                    <a:pos x="0" y="3827"/>
                  </a:cxn>
                  <a:cxn ang="0">
                    <a:pos x="7" y="577"/>
                  </a:cxn>
                  <a:cxn ang="0">
                    <a:pos x="9" y="544"/>
                  </a:cxn>
                  <a:cxn ang="0">
                    <a:pos x="14" y="516"/>
                  </a:cxn>
                  <a:cxn ang="0">
                    <a:pos x="22" y="490"/>
                  </a:cxn>
                  <a:cxn ang="0">
                    <a:pos x="35" y="470"/>
                  </a:cxn>
                  <a:cxn ang="0">
                    <a:pos x="51" y="456"/>
                  </a:cxn>
                  <a:cxn ang="0">
                    <a:pos x="64" y="446"/>
                  </a:cxn>
                  <a:cxn ang="0">
                    <a:pos x="594" y="52"/>
                  </a:cxn>
                  <a:cxn ang="0">
                    <a:pos x="630" y="26"/>
                  </a:cxn>
                  <a:cxn ang="0">
                    <a:pos x="654" y="9"/>
                  </a:cxn>
                  <a:cxn ang="0">
                    <a:pos x="684" y="3"/>
                  </a:cxn>
                </a:cxnLst>
                <a:rect l="0" t="0" r="r" b="b"/>
                <a:pathLst>
                  <a:path w="5526" h="3828">
                    <a:moveTo>
                      <a:pt x="684" y="3"/>
                    </a:moveTo>
                    <a:lnTo>
                      <a:pt x="708" y="2"/>
                    </a:lnTo>
                    <a:lnTo>
                      <a:pt x="5523" y="0"/>
                    </a:lnTo>
                    <a:lnTo>
                      <a:pt x="5525" y="3827"/>
                    </a:lnTo>
                    <a:lnTo>
                      <a:pt x="0" y="3827"/>
                    </a:lnTo>
                    <a:lnTo>
                      <a:pt x="7" y="577"/>
                    </a:lnTo>
                    <a:lnTo>
                      <a:pt x="9" y="544"/>
                    </a:lnTo>
                    <a:lnTo>
                      <a:pt x="14" y="516"/>
                    </a:lnTo>
                    <a:lnTo>
                      <a:pt x="22" y="490"/>
                    </a:lnTo>
                    <a:lnTo>
                      <a:pt x="35" y="470"/>
                    </a:lnTo>
                    <a:lnTo>
                      <a:pt x="51" y="456"/>
                    </a:lnTo>
                    <a:lnTo>
                      <a:pt x="64" y="446"/>
                    </a:lnTo>
                    <a:lnTo>
                      <a:pt x="594" y="52"/>
                    </a:lnTo>
                    <a:lnTo>
                      <a:pt x="630" y="26"/>
                    </a:lnTo>
                    <a:lnTo>
                      <a:pt x="654" y="9"/>
                    </a:lnTo>
                    <a:lnTo>
                      <a:pt x="684" y="3"/>
                    </a:lnTo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>
                <a:outerShdw dist="107763" dir="2700000" algn="ctr" rotWithShape="0">
                  <a:schemeClr val="bg2"/>
                </a:outerShdw>
              </a:effec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2053" name="Group 5"/>
              <p:cNvGrpSpPr>
                <a:grpSpLocks/>
              </p:cNvGrpSpPr>
              <p:nvPr/>
            </p:nvGrpSpPr>
            <p:grpSpPr bwMode="auto">
              <a:xfrm>
                <a:off x="119" y="427"/>
                <a:ext cx="620" cy="565"/>
                <a:chOff x="119" y="427"/>
                <a:chExt cx="620" cy="565"/>
              </a:xfrm>
            </p:grpSpPr>
            <p:sp>
              <p:nvSpPr>
                <p:cNvPr id="2054" name="Freeform 6"/>
                <p:cNvSpPr>
                  <a:spLocks/>
                </p:cNvSpPr>
                <p:nvPr/>
              </p:nvSpPr>
              <p:spPr bwMode="auto">
                <a:xfrm>
                  <a:off x="127" y="459"/>
                  <a:ext cx="580" cy="533"/>
                </a:xfrm>
                <a:custGeom>
                  <a:avLst/>
                  <a:gdLst/>
                  <a:ahLst/>
                  <a:cxnLst>
                    <a:cxn ang="0">
                      <a:pos x="154" y="440"/>
                    </a:cxn>
                    <a:cxn ang="0">
                      <a:pos x="323" y="493"/>
                    </a:cxn>
                    <a:cxn ang="0">
                      <a:pos x="372" y="517"/>
                    </a:cxn>
                    <a:cxn ang="0">
                      <a:pos x="411" y="532"/>
                    </a:cxn>
                    <a:cxn ang="0">
                      <a:pos x="411" y="497"/>
                    </a:cxn>
                    <a:cxn ang="0">
                      <a:pos x="415" y="440"/>
                    </a:cxn>
                    <a:cxn ang="0">
                      <a:pos x="425" y="395"/>
                    </a:cxn>
                    <a:cxn ang="0">
                      <a:pos x="441" y="326"/>
                    </a:cxn>
                    <a:cxn ang="0">
                      <a:pos x="457" y="276"/>
                    </a:cxn>
                    <a:cxn ang="0">
                      <a:pos x="474" y="240"/>
                    </a:cxn>
                    <a:cxn ang="0">
                      <a:pos x="488" y="190"/>
                    </a:cxn>
                    <a:cxn ang="0">
                      <a:pos x="504" y="149"/>
                    </a:cxn>
                    <a:cxn ang="0">
                      <a:pos x="525" y="102"/>
                    </a:cxn>
                    <a:cxn ang="0">
                      <a:pos x="579" y="0"/>
                    </a:cxn>
                    <a:cxn ang="0">
                      <a:pos x="28" y="398"/>
                    </a:cxn>
                    <a:cxn ang="0">
                      <a:pos x="0" y="420"/>
                    </a:cxn>
                    <a:cxn ang="0">
                      <a:pos x="90" y="423"/>
                    </a:cxn>
                    <a:cxn ang="0">
                      <a:pos x="154" y="440"/>
                    </a:cxn>
                  </a:cxnLst>
                  <a:rect l="0" t="0" r="r" b="b"/>
                  <a:pathLst>
                    <a:path w="580" h="533">
                      <a:moveTo>
                        <a:pt x="154" y="440"/>
                      </a:moveTo>
                      <a:lnTo>
                        <a:pt x="323" y="493"/>
                      </a:lnTo>
                      <a:lnTo>
                        <a:pt x="372" y="517"/>
                      </a:lnTo>
                      <a:lnTo>
                        <a:pt x="411" y="532"/>
                      </a:lnTo>
                      <a:lnTo>
                        <a:pt x="411" y="497"/>
                      </a:lnTo>
                      <a:lnTo>
                        <a:pt x="415" y="440"/>
                      </a:lnTo>
                      <a:lnTo>
                        <a:pt x="425" y="395"/>
                      </a:lnTo>
                      <a:lnTo>
                        <a:pt x="441" y="326"/>
                      </a:lnTo>
                      <a:lnTo>
                        <a:pt x="457" y="276"/>
                      </a:lnTo>
                      <a:lnTo>
                        <a:pt x="474" y="240"/>
                      </a:lnTo>
                      <a:lnTo>
                        <a:pt x="488" y="190"/>
                      </a:lnTo>
                      <a:lnTo>
                        <a:pt x="504" y="149"/>
                      </a:lnTo>
                      <a:lnTo>
                        <a:pt x="525" y="102"/>
                      </a:lnTo>
                      <a:lnTo>
                        <a:pt x="579" y="0"/>
                      </a:lnTo>
                      <a:lnTo>
                        <a:pt x="28" y="398"/>
                      </a:lnTo>
                      <a:lnTo>
                        <a:pt x="0" y="420"/>
                      </a:lnTo>
                      <a:lnTo>
                        <a:pt x="90" y="423"/>
                      </a:lnTo>
                      <a:lnTo>
                        <a:pt x="154" y="440"/>
                      </a:lnTo>
                    </a:path>
                  </a:pathLst>
                </a:custGeom>
                <a:solidFill>
                  <a:schemeClr val="bg2">
                    <a:alpha val="50000"/>
                  </a:scheme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055" name="Freeform 7"/>
                <p:cNvSpPr>
                  <a:spLocks/>
                </p:cNvSpPr>
                <p:nvPr/>
              </p:nvSpPr>
              <p:spPr bwMode="auto">
                <a:xfrm>
                  <a:off x="119" y="427"/>
                  <a:ext cx="620" cy="473"/>
                </a:xfrm>
                <a:custGeom>
                  <a:avLst/>
                  <a:gdLst/>
                  <a:ahLst/>
                  <a:cxnLst>
                    <a:cxn ang="0">
                      <a:pos x="0" y="472"/>
                    </a:cxn>
                    <a:cxn ang="0">
                      <a:pos x="15" y="445"/>
                    </a:cxn>
                    <a:cxn ang="0">
                      <a:pos x="61" y="411"/>
                    </a:cxn>
                    <a:cxn ang="0">
                      <a:pos x="619" y="0"/>
                    </a:cxn>
                    <a:cxn ang="0">
                      <a:pos x="466" y="153"/>
                    </a:cxn>
                    <a:cxn ang="0">
                      <a:pos x="366" y="315"/>
                    </a:cxn>
                    <a:cxn ang="0">
                      <a:pos x="301" y="467"/>
                    </a:cxn>
                    <a:cxn ang="0">
                      <a:pos x="222" y="435"/>
                    </a:cxn>
                    <a:cxn ang="0">
                      <a:pos x="132" y="413"/>
                    </a:cxn>
                    <a:cxn ang="0">
                      <a:pos x="76" y="420"/>
                    </a:cxn>
                    <a:cxn ang="0">
                      <a:pos x="30" y="432"/>
                    </a:cxn>
                    <a:cxn ang="0">
                      <a:pos x="0" y="472"/>
                    </a:cxn>
                  </a:cxnLst>
                  <a:rect l="0" t="0" r="r" b="b"/>
                  <a:pathLst>
                    <a:path w="620" h="473">
                      <a:moveTo>
                        <a:pt x="0" y="472"/>
                      </a:moveTo>
                      <a:lnTo>
                        <a:pt x="15" y="445"/>
                      </a:lnTo>
                      <a:lnTo>
                        <a:pt x="61" y="411"/>
                      </a:lnTo>
                      <a:lnTo>
                        <a:pt x="619" y="0"/>
                      </a:lnTo>
                      <a:lnTo>
                        <a:pt x="466" y="153"/>
                      </a:lnTo>
                      <a:lnTo>
                        <a:pt x="366" y="315"/>
                      </a:lnTo>
                      <a:lnTo>
                        <a:pt x="301" y="467"/>
                      </a:lnTo>
                      <a:lnTo>
                        <a:pt x="222" y="435"/>
                      </a:lnTo>
                      <a:lnTo>
                        <a:pt x="132" y="413"/>
                      </a:lnTo>
                      <a:lnTo>
                        <a:pt x="76" y="420"/>
                      </a:lnTo>
                      <a:lnTo>
                        <a:pt x="30" y="432"/>
                      </a:lnTo>
                      <a:lnTo>
                        <a:pt x="0" y="472"/>
                      </a:lnTo>
                    </a:path>
                  </a:pathLst>
                </a:custGeom>
                <a:solidFill>
                  <a:srgbClr val="FFFFFF">
                    <a:alpha val="50000"/>
                  </a:srgbClr>
                </a:soli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2056" name="Group 8"/>
            <p:cNvGrpSpPr>
              <a:grpSpLocks/>
            </p:cNvGrpSpPr>
            <p:nvPr/>
          </p:nvGrpSpPr>
          <p:grpSpPr bwMode="auto">
            <a:xfrm>
              <a:off x="2050" y="0"/>
              <a:ext cx="1640" cy="623"/>
              <a:chOff x="2050" y="0"/>
              <a:chExt cx="1640" cy="623"/>
            </a:xfrm>
          </p:grpSpPr>
          <p:sp>
            <p:nvSpPr>
              <p:cNvPr id="2057" name="Rectangle 9"/>
              <p:cNvSpPr>
                <a:spLocks noChangeArrowheads="1"/>
              </p:cNvSpPr>
              <p:nvPr/>
            </p:nvSpPr>
            <p:spPr bwMode="auto">
              <a:xfrm>
                <a:off x="2050" y="344"/>
                <a:ext cx="1640" cy="72"/>
              </a:xfrm>
              <a:prstGeom prst="rect">
                <a:avLst/>
              </a:prstGeom>
              <a:gradFill rotWithShape="0">
                <a:gsLst>
                  <a:gs pos="0">
                    <a:srgbClr val="1C1C1C"/>
                  </a:gs>
                  <a:gs pos="100000">
                    <a:srgbClr val="FFFFFF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8" name="Rectangle 10"/>
              <p:cNvSpPr>
                <a:spLocks noChangeArrowheads="1"/>
              </p:cNvSpPr>
              <p:nvPr/>
            </p:nvSpPr>
            <p:spPr bwMode="auto">
              <a:xfrm>
                <a:off x="2354" y="311"/>
                <a:ext cx="232" cy="33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9" name="Rectangle 11"/>
              <p:cNvSpPr>
                <a:spLocks noChangeArrowheads="1"/>
              </p:cNvSpPr>
              <p:nvPr/>
            </p:nvSpPr>
            <p:spPr bwMode="auto">
              <a:xfrm>
                <a:off x="3113" y="306"/>
                <a:ext cx="232" cy="36"/>
              </a:xfrm>
              <a:prstGeom prst="rect">
                <a:avLst/>
              </a:prstGeom>
              <a:gradFill rotWithShape="0">
                <a:gsLst>
                  <a:gs pos="0">
                    <a:srgbClr val="FFFFFF"/>
                  </a:gs>
                  <a:gs pos="5000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0" name="Oval 12"/>
              <p:cNvSpPr>
                <a:spLocks noChangeArrowheads="1"/>
              </p:cNvSpPr>
              <p:nvPr/>
            </p:nvSpPr>
            <p:spPr bwMode="auto">
              <a:xfrm>
                <a:off x="2664" y="0"/>
                <a:ext cx="379" cy="370"/>
              </a:xfrm>
              <a:prstGeom prst="ellipse">
                <a:avLst/>
              </a:prstGeom>
              <a:gradFill rotWithShape="0">
                <a:gsLst>
                  <a:gs pos="0">
                    <a:srgbClr val="1C1C1C"/>
                  </a:gs>
                  <a:gs pos="5000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1" name="Oval 13"/>
              <p:cNvSpPr>
                <a:spLocks noChangeArrowheads="1"/>
              </p:cNvSpPr>
              <p:nvPr/>
            </p:nvSpPr>
            <p:spPr bwMode="auto">
              <a:xfrm>
                <a:off x="2682" y="13"/>
                <a:ext cx="344" cy="347"/>
              </a:xfrm>
              <a:prstGeom prst="ellipse">
                <a:avLst/>
              </a:pr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2" name="Freeform 14"/>
              <p:cNvSpPr>
                <a:spLocks/>
              </p:cNvSpPr>
              <p:nvPr/>
            </p:nvSpPr>
            <p:spPr bwMode="auto">
              <a:xfrm>
                <a:off x="2708" y="10"/>
                <a:ext cx="279" cy="82"/>
              </a:xfrm>
              <a:custGeom>
                <a:avLst/>
                <a:gdLst/>
                <a:ahLst/>
                <a:cxnLst>
                  <a:cxn ang="0">
                    <a:pos x="278" y="65"/>
                  </a:cxn>
                  <a:cxn ang="0">
                    <a:pos x="271" y="49"/>
                  </a:cxn>
                  <a:cxn ang="0">
                    <a:pos x="254" y="32"/>
                  </a:cxn>
                  <a:cxn ang="0">
                    <a:pos x="232" y="20"/>
                  </a:cxn>
                  <a:cxn ang="0">
                    <a:pos x="203" y="7"/>
                  </a:cxn>
                  <a:cxn ang="0">
                    <a:pos x="168" y="0"/>
                  </a:cxn>
                  <a:cxn ang="0">
                    <a:pos x="127" y="0"/>
                  </a:cxn>
                  <a:cxn ang="0">
                    <a:pos x="95" y="3"/>
                  </a:cxn>
                  <a:cxn ang="0">
                    <a:pos x="63" y="14"/>
                  </a:cxn>
                  <a:cxn ang="0">
                    <a:pos x="41" y="29"/>
                  </a:cxn>
                  <a:cxn ang="0">
                    <a:pos x="21" y="43"/>
                  </a:cxn>
                  <a:cxn ang="0">
                    <a:pos x="5" y="62"/>
                  </a:cxn>
                  <a:cxn ang="0">
                    <a:pos x="0" y="71"/>
                  </a:cxn>
                  <a:cxn ang="0">
                    <a:pos x="1" y="81"/>
                  </a:cxn>
                  <a:cxn ang="0">
                    <a:pos x="14" y="62"/>
                  </a:cxn>
                  <a:cxn ang="0">
                    <a:pos x="28" y="51"/>
                  </a:cxn>
                  <a:cxn ang="0">
                    <a:pos x="55" y="33"/>
                  </a:cxn>
                  <a:cxn ang="0">
                    <a:pos x="78" y="23"/>
                  </a:cxn>
                  <a:cxn ang="0">
                    <a:pos x="105" y="14"/>
                  </a:cxn>
                  <a:cxn ang="0">
                    <a:pos x="131" y="11"/>
                  </a:cxn>
                  <a:cxn ang="0">
                    <a:pos x="147" y="11"/>
                  </a:cxn>
                  <a:cxn ang="0">
                    <a:pos x="167" y="13"/>
                  </a:cxn>
                  <a:cxn ang="0">
                    <a:pos x="186" y="14"/>
                  </a:cxn>
                  <a:cxn ang="0">
                    <a:pos x="206" y="20"/>
                  </a:cxn>
                  <a:cxn ang="0">
                    <a:pos x="239" y="35"/>
                  </a:cxn>
                  <a:cxn ang="0">
                    <a:pos x="255" y="49"/>
                  </a:cxn>
                  <a:cxn ang="0">
                    <a:pos x="278" y="65"/>
                  </a:cxn>
                </a:cxnLst>
                <a:rect l="0" t="0" r="r" b="b"/>
                <a:pathLst>
                  <a:path w="279" h="82">
                    <a:moveTo>
                      <a:pt x="278" y="65"/>
                    </a:moveTo>
                    <a:lnTo>
                      <a:pt x="271" y="49"/>
                    </a:lnTo>
                    <a:lnTo>
                      <a:pt x="254" y="32"/>
                    </a:lnTo>
                    <a:lnTo>
                      <a:pt x="232" y="20"/>
                    </a:lnTo>
                    <a:lnTo>
                      <a:pt x="203" y="7"/>
                    </a:lnTo>
                    <a:lnTo>
                      <a:pt x="168" y="0"/>
                    </a:lnTo>
                    <a:lnTo>
                      <a:pt x="127" y="0"/>
                    </a:lnTo>
                    <a:lnTo>
                      <a:pt x="95" y="3"/>
                    </a:lnTo>
                    <a:lnTo>
                      <a:pt x="63" y="14"/>
                    </a:lnTo>
                    <a:lnTo>
                      <a:pt x="41" y="29"/>
                    </a:lnTo>
                    <a:lnTo>
                      <a:pt x="21" y="43"/>
                    </a:lnTo>
                    <a:lnTo>
                      <a:pt x="5" y="62"/>
                    </a:lnTo>
                    <a:lnTo>
                      <a:pt x="0" y="71"/>
                    </a:lnTo>
                    <a:lnTo>
                      <a:pt x="1" y="81"/>
                    </a:lnTo>
                    <a:lnTo>
                      <a:pt x="14" y="62"/>
                    </a:lnTo>
                    <a:lnTo>
                      <a:pt x="28" y="51"/>
                    </a:lnTo>
                    <a:lnTo>
                      <a:pt x="55" y="33"/>
                    </a:lnTo>
                    <a:lnTo>
                      <a:pt x="78" y="23"/>
                    </a:lnTo>
                    <a:lnTo>
                      <a:pt x="105" y="14"/>
                    </a:lnTo>
                    <a:lnTo>
                      <a:pt x="131" y="11"/>
                    </a:lnTo>
                    <a:lnTo>
                      <a:pt x="147" y="11"/>
                    </a:lnTo>
                    <a:lnTo>
                      <a:pt x="167" y="13"/>
                    </a:lnTo>
                    <a:lnTo>
                      <a:pt x="186" y="14"/>
                    </a:lnTo>
                    <a:lnTo>
                      <a:pt x="206" y="20"/>
                    </a:lnTo>
                    <a:lnTo>
                      <a:pt x="239" y="35"/>
                    </a:lnTo>
                    <a:lnTo>
                      <a:pt x="255" y="49"/>
                    </a:lnTo>
                    <a:lnTo>
                      <a:pt x="278" y="65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3" name="Oval 15"/>
              <p:cNvSpPr>
                <a:spLocks noChangeArrowheads="1"/>
              </p:cNvSpPr>
              <p:nvPr/>
            </p:nvSpPr>
            <p:spPr bwMode="auto">
              <a:xfrm>
                <a:off x="2709" y="43"/>
                <a:ext cx="289" cy="281"/>
              </a:xfrm>
              <a:prstGeom prst="ellipse">
                <a:avLst/>
              </a:prstGeom>
              <a:gradFill rotWithShape="0">
                <a:gsLst>
                  <a:gs pos="0">
                    <a:srgbClr val="1C1C1C"/>
                  </a:gs>
                  <a:gs pos="50000">
                    <a:srgbClr val="FFFFFF"/>
                  </a:gs>
                  <a:gs pos="100000">
                    <a:srgbClr val="1C1C1C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4" name="Oval 16" descr="Walnut"/>
              <p:cNvSpPr>
                <a:spLocks noChangeArrowheads="1"/>
              </p:cNvSpPr>
              <p:nvPr/>
            </p:nvSpPr>
            <p:spPr bwMode="auto">
              <a:xfrm>
                <a:off x="2729" y="60"/>
                <a:ext cx="247" cy="238"/>
              </a:xfrm>
              <a:prstGeom prst="ellipse">
                <a:avLst/>
              </a:prstGeom>
              <a:blipFill dpi="0" rotWithShape="0">
                <a:blip r:embed="rId14"/>
                <a:srcRect/>
                <a:tile tx="0" ty="0" sx="100000" sy="100000" flip="none" algn="tl"/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5" name="Freeform 17"/>
              <p:cNvSpPr>
                <a:spLocks/>
              </p:cNvSpPr>
              <p:nvPr/>
            </p:nvSpPr>
            <p:spPr bwMode="auto">
              <a:xfrm>
                <a:off x="2182" y="267"/>
                <a:ext cx="1358" cy="356"/>
              </a:xfrm>
              <a:custGeom>
                <a:avLst/>
                <a:gdLst/>
                <a:ahLst/>
                <a:cxnLst>
                  <a:cxn ang="0">
                    <a:pos x="10" y="345"/>
                  </a:cxn>
                  <a:cxn ang="0">
                    <a:pos x="28" y="351"/>
                  </a:cxn>
                  <a:cxn ang="0">
                    <a:pos x="1357" y="355"/>
                  </a:cxn>
                  <a:cxn ang="0">
                    <a:pos x="1357" y="279"/>
                  </a:cxn>
                  <a:cxn ang="0">
                    <a:pos x="1351" y="248"/>
                  </a:cxn>
                  <a:cxn ang="0">
                    <a:pos x="1338" y="220"/>
                  </a:cxn>
                  <a:cxn ang="0">
                    <a:pos x="1324" y="192"/>
                  </a:cxn>
                  <a:cxn ang="0">
                    <a:pos x="1282" y="147"/>
                  </a:cxn>
                  <a:cxn ang="0">
                    <a:pos x="1214" y="119"/>
                  </a:cxn>
                  <a:cxn ang="0">
                    <a:pos x="1141" y="106"/>
                  </a:cxn>
                  <a:cxn ang="0">
                    <a:pos x="1073" y="96"/>
                  </a:cxn>
                  <a:cxn ang="0">
                    <a:pos x="996" y="87"/>
                  </a:cxn>
                  <a:cxn ang="0">
                    <a:pos x="906" y="81"/>
                  </a:cxn>
                  <a:cxn ang="0">
                    <a:pos x="782" y="69"/>
                  </a:cxn>
                  <a:cxn ang="0">
                    <a:pos x="817" y="22"/>
                  </a:cxn>
                  <a:cxn ang="0">
                    <a:pos x="823" y="2"/>
                  </a:cxn>
                  <a:cxn ang="0">
                    <a:pos x="795" y="28"/>
                  </a:cxn>
                  <a:cxn ang="0">
                    <a:pos x="779" y="41"/>
                  </a:cxn>
                  <a:cxn ang="0">
                    <a:pos x="762" y="57"/>
                  </a:cxn>
                  <a:cxn ang="0">
                    <a:pos x="746" y="62"/>
                  </a:cxn>
                  <a:cxn ang="0">
                    <a:pos x="714" y="71"/>
                  </a:cxn>
                  <a:cxn ang="0">
                    <a:pos x="661" y="72"/>
                  </a:cxn>
                  <a:cxn ang="0">
                    <a:pos x="612" y="70"/>
                  </a:cxn>
                  <a:cxn ang="0">
                    <a:pos x="587" y="57"/>
                  </a:cxn>
                  <a:cxn ang="0">
                    <a:pos x="571" y="46"/>
                  </a:cxn>
                  <a:cxn ang="0">
                    <a:pos x="548" y="28"/>
                  </a:cxn>
                  <a:cxn ang="0">
                    <a:pos x="519" y="0"/>
                  </a:cxn>
                  <a:cxn ang="0">
                    <a:pos x="527" y="24"/>
                  </a:cxn>
                  <a:cxn ang="0">
                    <a:pos x="539" y="64"/>
                  </a:cxn>
                  <a:cxn ang="0">
                    <a:pos x="525" y="72"/>
                  </a:cxn>
                  <a:cxn ang="0">
                    <a:pos x="379" y="80"/>
                  </a:cxn>
                  <a:cxn ang="0">
                    <a:pos x="259" y="96"/>
                  </a:cxn>
                  <a:cxn ang="0">
                    <a:pos x="190" y="106"/>
                  </a:cxn>
                  <a:cxn ang="0">
                    <a:pos x="123" y="119"/>
                  </a:cxn>
                  <a:cxn ang="0">
                    <a:pos x="94" y="129"/>
                  </a:cxn>
                  <a:cxn ang="0">
                    <a:pos x="72" y="144"/>
                  </a:cxn>
                  <a:cxn ang="0">
                    <a:pos x="43" y="171"/>
                  </a:cxn>
                  <a:cxn ang="0">
                    <a:pos x="24" y="202"/>
                  </a:cxn>
                  <a:cxn ang="0">
                    <a:pos x="11" y="239"/>
                  </a:cxn>
                  <a:cxn ang="0">
                    <a:pos x="4" y="267"/>
                  </a:cxn>
                  <a:cxn ang="0">
                    <a:pos x="1" y="299"/>
                  </a:cxn>
                  <a:cxn ang="0">
                    <a:pos x="0" y="320"/>
                  </a:cxn>
                  <a:cxn ang="0">
                    <a:pos x="10" y="345"/>
                  </a:cxn>
                </a:cxnLst>
                <a:rect l="0" t="0" r="r" b="b"/>
                <a:pathLst>
                  <a:path w="1358" h="356">
                    <a:moveTo>
                      <a:pt x="10" y="345"/>
                    </a:moveTo>
                    <a:lnTo>
                      <a:pt x="28" y="351"/>
                    </a:lnTo>
                    <a:lnTo>
                      <a:pt x="1357" y="355"/>
                    </a:lnTo>
                    <a:lnTo>
                      <a:pt x="1357" y="279"/>
                    </a:lnTo>
                    <a:lnTo>
                      <a:pt x="1351" y="248"/>
                    </a:lnTo>
                    <a:lnTo>
                      <a:pt x="1338" y="220"/>
                    </a:lnTo>
                    <a:lnTo>
                      <a:pt x="1324" y="192"/>
                    </a:lnTo>
                    <a:lnTo>
                      <a:pt x="1282" y="147"/>
                    </a:lnTo>
                    <a:lnTo>
                      <a:pt x="1214" y="119"/>
                    </a:lnTo>
                    <a:lnTo>
                      <a:pt x="1141" y="106"/>
                    </a:lnTo>
                    <a:lnTo>
                      <a:pt x="1073" y="96"/>
                    </a:lnTo>
                    <a:lnTo>
                      <a:pt x="996" y="87"/>
                    </a:lnTo>
                    <a:lnTo>
                      <a:pt x="906" y="81"/>
                    </a:lnTo>
                    <a:lnTo>
                      <a:pt x="782" y="69"/>
                    </a:lnTo>
                    <a:lnTo>
                      <a:pt x="817" y="22"/>
                    </a:lnTo>
                    <a:lnTo>
                      <a:pt x="823" y="2"/>
                    </a:lnTo>
                    <a:lnTo>
                      <a:pt x="795" y="28"/>
                    </a:lnTo>
                    <a:lnTo>
                      <a:pt x="779" y="41"/>
                    </a:lnTo>
                    <a:lnTo>
                      <a:pt x="762" y="57"/>
                    </a:lnTo>
                    <a:lnTo>
                      <a:pt x="746" y="62"/>
                    </a:lnTo>
                    <a:lnTo>
                      <a:pt x="714" y="71"/>
                    </a:lnTo>
                    <a:lnTo>
                      <a:pt x="661" y="72"/>
                    </a:lnTo>
                    <a:lnTo>
                      <a:pt x="612" y="70"/>
                    </a:lnTo>
                    <a:lnTo>
                      <a:pt x="587" y="57"/>
                    </a:lnTo>
                    <a:lnTo>
                      <a:pt x="571" y="46"/>
                    </a:lnTo>
                    <a:lnTo>
                      <a:pt x="548" y="28"/>
                    </a:lnTo>
                    <a:lnTo>
                      <a:pt x="519" y="0"/>
                    </a:lnTo>
                    <a:lnTo>
                      <a:pt x="527" y="24"/>
                    </a:lnTo>
                    <a:lnTo>
                      <a:pt x="539" y="64"/>
                    </a:lnTo>
                    <a:lnTo>
                      <a:pt x="525" y="72"/>
                    </a:lnTo>
                    <a:lnTo>
                      <a:pt x="379" y="80"/>
                    </a:lnTo>
                    <a:lnTo>
                      <a:pt x="259" y="96"/>
                    </a:lnTo>
                    <a:lnTo>
                      <a:pt x="190" y="106"/>
                    </a:lnTo>
                    <a:lnTo>
                      <a:pt x="123" y="119"/>
                    </a:lnTo>
                    <a:lnTo>
                      <a:pt x="94" y="129"/>
                    </a:lnTo>
                    <a:lnTo>
                      <a:pt x="72" y="144"/>
                    </a:lnTo>
                    <a:lnTo>
                      <a:pt x="43" y="171"/>
                    </a:lnTo>
                    <a:lnTo>
                      <a:pt x="24" y="202"/>
                    </a:lnTo>
                    <a:lnTo>
                      <a:pt x="11" y="239"/>
                    </a:lnTo>
                    <a:lnTo>
                      <a:pt x="4" y="267"/>
                    </a:lnTo>
                    <a:lnTo>
                      <a:pt x="1" y="299"/>
                    </a:lnTo>
                    <a:lnTo>
                      <a:pt x="0" y="320"/>
                    </a:lnTo>
                    <a:lnTo>
                      <a:pt x="10" y="345"/>
                    </a:lnTo>
                  </a:path>
                </a:pathLst>
              </a:custGeom>
              <a:gradFill rotWithShape="0">
                <a:gsLst>
                  <a:gs pos="0">
                    <a:srgbClr val="FFFFFF"/>
                  </a:gs>
                  <a:gs pos="100000">
                    <a:srgbClr val="1C1C1C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6" name="Freeform 18"/>
              <p:cNvSpPr>
                <a:spLocks/>
              </p:cNvSpPr>
              <p:nvPr/>
            </p:nvSpPr>
            <p:spPr bwMode="auto">
              <a:xfrm>
                <a:off x="2213" y="308"/>
                <a:ext cx="536" cy="184"/>
              </a:xfrm>
              <a:custGeom>
                <a:avLst/>
                <a:gdLst/>
                <a:ahLst/>
                <a:cxnLst>
                  <a:cxn ang="0">
                    <a:pos x="0" y="183"/>
                  </a:cxn>
                  <a:cxn ang="0">
                    <a:pos x="7" y="153"/>
                  </a:cxn>
                  <a:cxn ang="0">
                    <a:pos x="17" y="133"/>
                  </a:cxn>
                  <a:cxn ang="0">
                    <a:pos x="49" y="110"/>
                  </a:cxn>
                  <a:cxn ang="0">
                    <a:pos x="105" y="88"/>
                  </a:cxn>
                  <a:cxn ang="0">
                    <a:pos x="147" y="82"/>
                  </a:cxn>
                  <a:cxn ang="0">
                    <a:pos x="182" y="74"/>
                  </a:cxn>
                  <a:cxn ang="0">
                    <a:pos x="237" y="69"/>
                  </a:cxn>
                  <a:cxn ang="0">
                    <a:pos x="279" y="61"/>
                  </a:cxn>
                  <a:cxn ang="0">
                    <a:pos x="320" y="54"/>
                  </a:cxn>
                  <a:cxn ang="0">
                    <a:pos x="359" y="49"/>
                  </a:cxn>
                  <a:cxn ang="0">
                    <a:pos x="405" y="43"/>
                  </a:cxn>
                  <a:cxn ang="0">
                    <a:pos x="473" y="42"/>
                  </a:cxn>
                  <a:cxn ang="0">
                    <a:pos x="470" y="44"/>
                  </a:cxn>
                  <a:cxn ang="0">
                    <a:pos x="506" y="41"/>
                  </a:cxn>
                  <a:cxn ang="0">
                    <a:pos x="518" y="27"/>
                  </a:cxn>
                  <a:cxn ang="0">
                    <a:pos x="513" y="0"/>
                  </a:cxn>
                  <a:cxn ang="0">
                    <a:pos x="533" y="23"/>
                  </a:cxn>
                  <a:cxn ang="0">
                    <a:pos x="535" y="39"/>
                  </a:cxn>
                  <a:cxn ang="0">
                    <a:pos x="513" y="52"/>
                  </a:cxn>
                  <a:cxn ang="0">
                    <a:pos x="470" y="57"/>
                  </a:cxn>
                  <a:cxn ang="0">
                    <a:pos x="399" y="61"/>
                  </a:cxn>
                  <a:cxn ang="0">
                    <a:pos x="323" y="70"/>
                  </a:cxn>
                  <a:cxn ang="0">
                    <a:pos x="263" y="80"/>
                  </a:cxn>
                  <a:cxn ang="0">
                    <a:pos x="193" y="90"/>
                  </a:cxn>
                  <a:cxn ang="0">
                    <a:pos x="135" y="99"/>
                  </a:cxn>
                  <a:cxn ang="0">
                    <a:pos x="92" y="109"/>
                  </a:cxn>
                  <a:cxn ang="0">
                    <a:pos x="56" y="128"/>
                  </a:cxn>
                  <a:cxn ang="0">
                    <a:pos x="30" y="140"/>
                  </a:cxn>
                  <a:cxn ang="0">
                    <a:pos x="15" y="164"/>
                  </a:cxn>
                  <a:cxn ang="0">
                    <a:pos x="0" y="183"/>
                  </a:cxn>
                </a:cxnLst>
                <a:rect l="0" t="0" r="r" b="b"/>
                <a:pathLst>
                  <a:path w="536" h="184">
                    <a:moveTo>
                      <a:pt x="0" y="183"/>
                    </a:moveTo>
                    <a:lnTo>
                      <a:pt x="7" y="153"/>
                    </a:lnTo>
                    <a:lnTo>
                      <a:pt x="17" y="133"/>
                    </a:lnTo>
                    <a:lnTo>
                      <a:pt x="49" y="110"/>
                    </a:lnTo>
                    <a:lnTo>
                      <a:pt x="105" y="88"/>
                    </a:lnTo>
                    <a:lnTo>
                      <a:pt x="147" y="82"/>
                    </a:lnTo>
                    <a:lnTo>
                      <a:pt x="182" y="74"/>
                    </a:lnTo>
                    <a:lnTo>
                      <a:pt x="237" y="69"/>
                    </a:lnTo>
                    <a:lnTo>
                      <a:pt x="279" y="61"/>
                    </a:lnTo>
                    <a:lnTo>
                      <a:pt x="320" y="54"/>
                    </a:lnTo>
                    <a:lnTo>
                      <a:pt x="359" y="49"/>
                    </a:lnTo>
                    <a:lnTo>
                      <a:pt x="405" y="43"/>
                    </a:lnTo>
                    <a:lnTo>
                      <a:pt x="473" y="42"/>
                    </a:lnTo>
                    <a:lnTo>
                      <a:pt x="470" y="44"/>
                    </a:lnTo>
                    <a:lnTo>
                      <a:pt x="506" y="41"/>
                    </a:lnTo>
                    <a:lnTo>
                      <a:pt x="518" y="27"/>
                    </a:lnTo>
                    <a:lnTo>
                      <a:pt x="513" y="0"/>
                    </a:lnTo>
                    <a:lnTo>
                      <a:pt x="533" y="23"/>
                    </a:lnTo>
                    <a:lnTo>
                      <a:pt x="535" y="39"/>
                    </a:lnTo>
                    <a:lnTo>
                      <a:pt x="513" y="52"/>
                    </a:lnTo>
                    <a:lnTo>
                      <a:pt x="470" y="57"/>
                    </a:lnTo>
                    <a:lnTo>
                      <a:pt x="399" y="61"/>
                    </a:lnTo>
                    <a:lnTo>
                      <a:pt x="323" y="70"/>
                    </a:lnTo>
                    <a:lnTo>
                      <a:pt x="263" y="80"/>
                    </a:lnTo>
                    <a:lnTo>
                      <a:pt x="193" y="90"/>
                    </a:lnTo>
                    <a:lnTo>
                      <a:pt x="135" y="99"/>
                    </a:lnTo>
                    <a:lnTo>
                      <a:pt x="92" y="109"/>
                    </a:lnTo>
                    <a:lnTo>
                      <a:pt x="56" y="128"/>
                    </a:lnTo>
                    <a:lnTo>
                      <a:pt x="30" y="140"/>
                    </a:lnTo>
                    <a:lnTo>
                      <a:pt x="15" y="164"/>
                    </a:lnTo>
                    <a:lnTo>
                      <a:pt x="0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7" name="Freeform 19"/>
              <p:cNvSpPr>
                <a:spLocks/>
              </p:cNvSpPr>
              <p:nvPr/>
            </p:nvSpPr>
            <p:spPr bwMode="auto">
              <a:xfrm>
                <a:off x="2197" y="574"/>
                <a:ext cx="1326" cy="40"/>
              </a:xfrm>
              <a:custGeom>
                <a:avLst/>
                <a:gdLst/>
                <a:ahLst/>
                <a:cxnLst>
                  <a:cxn ang="0">
                    <a:pos x="0" y="10"/>
                  </a:cxn>
                  <a:cxn ang="0">
                    <a:pos x="17" y="30"/>
                  </a:cxn>
                  <a:cxn ang="0">
                    <a:pos x="114" y="37"/>
                  </a:cxn>
                  <a:cxn ang="0">
                    <a:pos x="381" y="36"/>
                  </a:cxn>
                  <a:cxn ang="0">
                    <a:pos x="438" y="37"/>
                  </a:cxn>
                  <a:cxn ang="0">
                    <a:pos x="480" y="38"/>
                  </a:cxn>
                  <a:cxn ang="0">
                    <a:pos x="578" y="38"/>
                  </a:cxn>
                  <a:cxn ang="0">
                    <a:pos x="686" y="36"/>
                  </a:cxn>
                  <a:cxn ang="0">
                    <a:pos x="724" y="36"/>
                  </a:cxn>
                  <a:cxn ang="0">
                    <a:pos x="819" y="38"/>
                  </a:cxn>
                  <a:cxn ang="0">
                    <a:pos x="859" y="39"/>
                  </a:cxn>
                  <a:cxn ang="0">
                    <a:pos x="888" y="38"/>
                  </a:cxn>
                  <a:cxn ang="0">
                    <a:pos x="962" y="36"/>
                  </a:cxn>
                  <a:cxn ang="0">
                    <a:pos x="1004" y="38"/>
                  </a:cxn>
                  <a:cxn ang="0">
                    <a:pos x="1045" y="37"/>
                  </a:cxn>
                  <a:cxn ang="0">
                    <a:pos x="1072" y="36"/>
                  </a:cxn>
                  <a:cxn ang="0">
                    <a:pos x="1119" y="36"/>
                  </a:cxn>
                  <a:cxn ang="0">
                    <a:pos x="1145" y="37"/>
                  </a:cxn>
                  <a:cxn ang="0">
                    <a:pos x="1171" y="38"/>
                  </a:cxn>
                  <a:cxn ang="0">
                    <a:pos x="1233" y="37"/>
                  </a:cxn>
                  <a:cxn ang="0">
                    <a:pos x="1257" y="37"/>
                  </a:cxn>
                  <a:cxn ang="0">
                    <a:pos x="1325" y="32"/>
                  </a:cxn>
                  <a:cxn ang="0">
                    <a:pos x="1291" y="22"/>
                  </a:cxn>
                  <a:cxn ang="0">
                    <a:pos x="1271" y="22"/>
                  </a:cxn>
                  <a:cxn ang="0">
                    <a:pos x="1249" y="23"/>
                  </a:cxn>
                  <a:cxn ang="0">
                    <a:pos x="1081" y="15"/>
                  </a:cxn>
                  <a:cxn ang="0">
                    <a:pos x="1015" y="17"/>
                  </a:cxn>
                  <a:cxn ang="0">
                    <a:pos x="943" y="21"/>
                  </a:cxn>
                  <a:cxn ang="0">
                    <a:pos x="874" y="20"/>
                  </a:cxn>
                  <a:cxn ang="0">
                    <a:pos x="819" y="18"/>
                  </a:cxn>
                  <a:cxn ang="0">
                    <a:pos x="732" y="19"/>
                  </a:cxn>
                  <a:cxn ang="0">
                    <a:pos x="683" y="20"/>
                  </a:cxn>
                  <a:cxn ang="0">
                    <a:pos x="655" y="21"/>
                  </a:cxn>
                  <a:cxn ang="0">
                    <a:pos x="605" y="22"/>
                  </a:cxn>
                  <a:cxn ang="0">
                    <a:pos x="553" y="20"/>
                  </a:cxn>
                  <a:cxn ang="0">
                    <a:pos x="524" y="19"/>
                  </a:cxn>
                  <a:cxn ang="0">
                    <a:pos x="462" y="17"/>
                  </a:cxn>
                  <a:cxn ang="0">
                    <a:pos x="436" y="18"/>
                  </a:cxn>
                  <a:cxn ang="0">
                    <a:pos x="378" y="21"/>
                  </a:cxn>
                  <a:cxn ang="0">
                    <a:pos x="340" y="23"/>
                  </a:cxn>
                  <a:cxn ang="0">
                    <a:pos x="302" y="24"/>
                  </a:cxn>
                  <a:cxn ang="0">
                    <a:pos x="258" y="22"/>
                  </a:cxn>
                  <a:cxn ang="0">
                    <a:pos x="205" y="20"/>
                  </a:cxn>
                  <a:cxn ang="0">
                    <a:pos x="147" y="23"/>
                  </a:cxn>
                  <a:cxn ang="0">
                    <a:pos x="133" y="23"/>
                  </a:cxn>
                  <a:cxn ang="0">
                    <a:pos x="82" y="20"/>
                  </a:cxn>
                  <a:cxn ang="0">
                    <a:pos x="53" y="19"/>
                  </a:cxn>
                  <a:cxn ang="0">
                    <a:pos x="38" y="20"/>
                  </a:cxn>
                </a:cxnLst>
                <a:rect l="0" t="0" r="r" b="b"/>
                <a:pathLst>
                  <a:path w="1326" h="40">
                    <a:moveTo>
                      <a:pt x="6" y="0"/>
                    </a:moveTo>
                    <a:lnTo>
                      <a:pt x="0" y="10"/>
                    </a:lnTo>
                    <a:lnTo>
                      <a:pt x="6" y="25"/>
                    </a:lnTo>
                    <a:lnTo>
                      <a:pt x="17" y="30"/>
                    </a:lnTo>
                    <a:lnTo>
                      <a:pt x="36" y="36"/>
                    </a:lnTo>
                    <a:lnTo>
                      <a:pt x="114" y="37"/>
                    </a:lnTo>
                    <a:lnTo>
                      <a:pt x="275" y="38"/>
                    </a:lnTo>
                    <a:lnTo>
                      <a:pt x="381" y="36"/>
                    </a:lnTo>
                    <a:lnTo>
                      <a:pt x="415" y="37"/>
                    </a:lnTo>
                    <a:lnTo>
                      <a:pt x="438" y="37"/>
                    </a:lnTo>
                    <a:lnTo>
                      <a:pt x="474" y="38"/>
                    </a:lnTo>
                    <a:lnTo>
                      <a:pt x="480" y="38"/>
                    </a:lnTo>
                    <a:lnTo>
                      <a:pt x="545" y="38"/>
                    </a:lnTo>
                    <a:lnTo>
                      <a:pt x="578" y="38"/>
                    </a:lnTo>
                    <a:lnTo>
                      <a:pt x="598" y="37"/>
                    </a:lnTo>
                    <a:lnTo>
                      <a:pt x="686" y="36"/>
                    </a:lnTo>
                    <a:lnTo>
                      <a:pt x="691" y="36"/>
                    </a:lnTo>
                    <a:lnTo>
                      <a:pt x="724" y="36"/>
                    </a:lnTo>
                    <a:lnTo>
                      <a:pt x="777" y="38"/>
                    </a:lnTo>
                    <a:lnTo>
                      <a:pt x="819" y="38"/>
                    </a:lnTo>
                    <a:lnTo>
                      <a:pt x="825" y="38"/>
                    </a:lnTo>
                    <a:lnTo>
                      <a:pt x="859" y="39"/>
                    </a:lnTo>
                    <a:lnTo>
                      <a:pt x="882" y="37"/>
                    </a:lnTo>
                    <a:lnTo>
                      <a:pt x="888" y="38"/>
                    </a:lnTo>
                    <a:lnTo>
                      <a:pt x="957" y="37"/>
                    </a:lnTo>
                    <a:lnTo>
                      <a:pt x="962" y="36"/>
                    </a:lnTo>
                    <a:lnTo>
                      <a:pt x="980" y="37"/>
                    </a:lnTo>
                    <a:lnTo>
                      <a:pt x="1004" y="38"/>
                    </a:lnTo>
                    <a:lnTo>
                      <a:pt x="1011" y="38"/>
                    </a:lnTo>
                    <a:lnTo>
                      <a:pt x="1045" y="37"/>
                    </a:lnTo>
                    <a:lnTo>
                      <a:pt x="1066" y="36"/>
                    </a:lnTo>
                    <a:lnTo>
                      <a:pt x="1072" y="36"/>
                    </a:lnTo>
                    <a:lnTo>
                      <a:pt x="1091" y="36"/>
                    </a:lnTo>
                    <a:lnTo>
                      <a:pt x="1119" y="36"/>
                    </a:lnTo>
                    <a:lnTo>
                      <a:pt x="1126" y="36"/>
                    </a:lnTo>
                    <a:lnTo>
                      <a:pt x="1145" y="37"/>
                    </a:lnTo>
                    <a:lnTo>
                      <a:pt x="1165" y="38"/>
                    </a:lnTo>
                    <a:lnTo>
                      <a:pt x="1171" y="38"/>
                    </a:lnTo>
                    <a:lnTo>
                      <a:pt x="1214" y="36"/>
                    </a:lnTo>
                    <a:lnTo>
                      <a:pt x="1233" y="37"/>
                    </a:lnTo>
                    <a:lnTo>
                      <a:pt x="1252" y="38"/>
                    </a:lnTo>
                    <a:lnTo>
                      <a:pt x="1257" y="37"/>
                    </a:lnTo>
                    <a:lnTo>
                      <a:pt x="1309" y="37"/>
                    </a:lnTo>
                    <a:lnTo>
                      <a:pt x="1325" y="32"/>
                    </a:lnTo>
                    <a:lnTo>
                      <a:pt x="1298" y="22"/>
                    </a:lnTo>
                    <a:lnTo>
                      <a:pt x="1291" y="22"/>
                    </a:lnTo>
                    <a:lnTo>
                      <a:pt x="1267" y="20"/>
                    </a:lnTo>
                    <a:lnTo>
                      <a:pt x="1271" y="22"/>
                    </a:lnTo>
                    <a:lnTo>
                      <a:pt x="1256" y="24"/>
                    </a:lnTo>
                    <a:lnTo>
                      <a:pt x="1249" y="23"/>
                    </a:lnTo>
                    <a:lnTo>
                      <a:pt x="1087" y="15"/>
                    </a:lnTo>
                    <a:lnTo>
                      <a:pt x="1081" y="15"/>
                    </a:lnTo>
                    <a:lnTo>
                      <a:pt x="1038" y="15"/>
                    </a:lnTo>
                    <a:lnTo>
                      <a:pt x="1015" y="17"/>
                    </a:lnTo>
                    <a:lnTo>
                      <a:pt x="978" y="19"/>
                    </a:lnTo>
                    <a:lnTo>
                      <a:pt x="943" y="21"/>
                    </a:lnTo>
                    <a:lnTo>
                      <a:pt x="904" y="21"/>
                    </a:lnTo>
                    <a:lnTo>
                      <a:pt x="874" y="20"/>
                    </a:lnTo>
                    <a:lnTo>
                      <a:pt x="869" y="20"/>
                    </a:lnTo>
                    <a:lnTo>
                      <a:pt x="819" y="18"/>
                    </a:lnTo>
                    <a:lnTo>
                      <a:pt x="752" y="18"/>
                    </a:lnTo>
                    <a:lnTo>
                      <a:pt x="732" y="19"/>
                    </a:lnTo>
                    <a:lnTo>
                      <a:pt x="709" y="20"/>
                    </a:lnTo>
                    <a:lnTo>
                      <a:pt x="683" y="20"/>
                    </a:lnTo>
                    <a:lnTo>
                      <a:pt x="678" y="20"/>
                    </a:lnTo>
                    <a:lnTo>
                      <a:pt x="655" y="21"/>
                    </a:lnTo>
                    <a:lnTo>
                      <a:pt x="610" y="22"/>
                    </a:lnTo>
                    <a:lnTo>
                      <a:pt x="605" y="22"/>
                    </a:lnTo>
                    <a:lnTo>
                      <a:pt x="584" y="22"/>
                    </a:lnTo>
                    <a:lnTo>
                      <a:pt x="553" y="20"/>
                    </a:lnTo>
                    <a:lnTo>
                      <a:pt x="530" y="19"/>
                    </a:lnTo>
                    <a:lnTo>
                      <a:pt x="524" y="19"/>
                    </a:lnTo>
                    <a:lnTo>
                      <a:pt x="496" y="17"/>
                    </a:lnTo>
                    <a:lnTo>
                      <a:pt x="462" y="17"/>
                    </a:lnTo>
                    <a:lnTo>
                      <a:pt x="457" y="17"/>
                    </a:lnTo>
                    <a:lnTo>
                      <a:pt x="436" y="18"/>
                    </a:lnTo>
                    <a:lnTo>
                      <a:pt x="404" y="20"/>
                    </a:lnTo>
                    <a:lnTo>
                      <a:pt x="378" y="21"/>
                    </a:lnTo>
                    <a:lnTo>
                      <a:pt x="373" y="21"/>
                    </a:lnTo>
                    <a:lnTo>
                      <a:pt x="340" y="23"/>
                    </a:lnTo>
                    <a:lnTo>
                      <a:pt x="335" y="23"/>
                    </a:lnTo>
                    <a:lnTo>
                      <a:pt x="302" y="24"/>
                    </a:lnTo>
                    <a:lnTo>
                      <a:pt x="283" y="24"/>
                    </a:lnTo>
                    <a:lnTo>
                      <a:pt x="258" y="22"/>
                    </a:lnTo>
                    <a:lnTo>
                      <a:pt x="239" y="20"/>
                    </a:lnTo>
                    <a:lnTo>
                      <a:pt x="205" y="20"/>
                    </a:lnTo>
                    <a:lnTo>
                      <a:pt x="179" y="21"/>
                    </a:lnTo>
                    <a:lnTo>
                      <a:pt x="147" y="23"/>
                    </a:lnTo>
                    <a:lnTo>
                      <a:pt x="141" y="23"/>
                    </a:lnTo>
                    <a:lnTo>
                      <a:pt x="133" y="23"/>
                    </a:lnTo>
                    <a:lnTo>
                      <a:pt x="99" y="21"/>
                    </a:lnTo>
                    <a:lnTo>
                      <a:pt x="82" y="20"/>
                    </a:lnTo>
                    <a:lnTo>
                      <a:pt x="59" y="19"/>
                    </a:lnTo>
                    <a:lnTo>
                      <a:pt x="53" y="19"/>
                    </a:lnTo>
                    <a:lnTo>
                      <a:pt x="48" y="19"/>
                    </a:lnTo>
                    <a:lnTo>
                      <a:pt x="38" y="20"/>
                    </a:lnTo>
                    <a:lnTo>
                      <a:pt x="6" y="0"/>
                    </a:lnTo>
                  </a:path>
                </a:pathLst>
              </a:custGeom>
              <a:solidFill>
                <a:srgbClr val="FFFF99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8" name="Freeform 20"/>
              <p:cNvSpPr>
                <a:spLocks/>
              </p:cNvSpPr>
              <p:nvPr/>
            </p:nvSpPr>
            <p:spPr bwMode="auto">
              <a:xfrm>
                <a:off x="2212" y="307"/>
                <a:ext cx="1300" cy="224"/>
              </a:xfrm>
              <a:custGeom>
                <a:avLst/>
                <a:gdLst/>
                <a:ahLst/>
                <a:cxnLst>
                  <a:cxn ang="0">
                    <a:pos x="73" y="142"/>
                  </a:cxn>
                  <a:cxn ang="0">
                    <a:pos x="40" y="164"/>
                  </a:cxn>
                  <a:cxn ang="0">
                    <a:pos x="5" y="178"/>
                  </a:cxn>
                  <a:cxn ang="0">
                    <a:pos x="11" y="203"/>
                  </a:cxn>
                  <a:cxn ang="0">
                    <a:pos x="54" y="212"/>
                  </a:cxn>
                  <a:cxn ang="0">
                    <a:pos x="172" y="215"/>
                  </a:cxn>
                  <a:cxn ang="0">
                    <a:pos x="420" y="210"/>
                  </a:cxn>
                  <a:cxn ang="0">
                    <a:pos x="473" y="213"/>
                  </a:cxn>
                  <a:cxn ang="0">
                    <a:pos x="512" y="218"/>
                  </a:cxn>
                  <a:cxn ang="0">
                    <a:pos x="603" y="218"/>
                  </a:cxn>
                  <a:cxn ang="0">
                    <a:pos x="703" y="210"/>
                  </a:cxn>
                  <a:cxn ang="0">
                    <a:pos x="738" y="210"/>
                  </a:cxn>
                  <a:cxn ang="0">
                    <a:pos x="827" y="219"/>
                  </a:cxn>
                  <a:cxn ang="0">
                    <a:pos x="864" y="223"/>
                  </a:cxn>
                  <a:cxn ang="0">
                    <a:pos x="891" y="218"/>
                  </a:cxn>
                  <a:cxn ang="0">
                    <a:pos x="960" y="210"/>
                  </a:cxn>
                  <a:cxn ang="0">
                    <a:pos x="999" y="218"/>
                  </a:cxn>
                  <a:cxn ang="0">
                    <a:pos x="1037" y="213"/>
                  </a:cxn>
                  <a:cxn ang="0">
                    <a:pos x="1062" y="210"/>
                  </a:cxn>
                  <a:cxn ang="0">
                    <a:pos x="1105" y="210"/>
                  </a:cxn>
                  <a:cxn ang="0">
                    <a:pos x="1129" y="215"/>
                  </a:cxn>
                  <a:cxn ang="0">
                    <a:pos x="1154" y="219"/>
                  </a:cxn>
                  <a:cxn ang="0">
                    <a:pos x="1211" y="213"/>
                  </a:cxn>
                  <a:cxn ang="0">
                    <a:pos x="1233" y="215"/>
                  </a:cxn>
                  <a:cxn ang="0">
                    <a:pos x="1299" y="212"/>
                  </a:cxn>
                  <a:cxn ang="0">
                    <a:pos x="1283" y="169"/>
                  </a:cxn>
                  <a:cxn ang="0">
                    <a:pos x="1246" y="140"/>
                  </a:cxn>
                  <a:cxn ang="0">
                    <a:pos x="1226" y="145"/>
                  </a:cxn>
                  <a:cxn ang="0">
                    <a:pos x="1119" y="117"/>
                  </a:cxn>
                  <a:cxn ang="0">
                    <a:pos x="1070" y="103"/>
                  </a:cxn>
                  <a:cxn ang="0">
                    <a:pos x="1008" y="113"/>
                  </a:cxn>
                  <a:cxn ang="0">
                    <a:pos x="942" y="132"/>
                  </a:cxn>
                  <a:cxn ang="0">
                    <a:pos x="878" y="126"/>
                  </a:cxn>
                  <a:cxn ang="0">
                    <a:pos x="827" y="117"/>
                  </a:cxn>
                  <a:cxn ang="0">
                    <a:pos x="761" y="99"/>
                  </a:cxn>
                  <a:cxn ang="0">
                    <a:pos x="721" y="80"/>
                  </a:cxn>
                  <a:cxn ang="0">
                    <a:pos x="695" y="38"/>
                  </a:cxn>
                  <a:cxn ang="0">
                    <a:pos x="687" y="25"/>
                  </a:cxn>
                  <a:cxn ang="0">
                    <a:pos x="614" y="25"/>
                  </a:cxn>
                  <a:cxn ang="0">
                    <a:pos x="537" y="0"/>
                  </a:cxn>
                  <a:cxn ang="0">
                    <a:pos x="575" y="51"/>
                  </a:cxn>
                  <a:cxn ang="0">
                    <a:pos x="560" y="87"/>
                  </a:cxn>
                  <a:cxn ang="0">
                    <a:pos x="503" y="96"/>
                  </a:cxn>
                  <a:cxn ang="0">
                    <a:pos x="451" y="106"/>
                  </a:cxn>
                  <a:cxn ang="0">
                    <a:pos x="389" y="129"/>
                  </a:cxn>
                  <a:cxn ang="0">
                    <a:pos x="331" y="122"/>
                  </a:cxn>
                  <a:cxn ang="0">
                    <a:pos x="288" y="128"/>
                  </a:cxn>
                  <a:cxn ang="0">
                    <a:pos x="233" y="131"/>
                  </a:cxn>
                  <a:cxn ang="0">
                    <a:pos x="197" y="142"/>
                  </a:cxn>
                  <a:cxn ang="0">
                    <a:pos x="158" y="132"/>
                  </a:cxn>
                  <a:cxn ang="0">
                    <a:pos x="118" y="134"/>
                  </a:cxn>
                </a:cxnLst>
                <a:rect l="0" t="0" r="r" b="b"/>
                <a:pathLst>
                  <a:path w="1300" h="224">
                    <a:moveTo>
                      <a:pt x="97" y="143"/>
                    </a:moveTo>
                    <a:lnTo>
                      <a:pt x="73" y="142"/>
                    </a:lnTo>
                    <a:lnTo>
                      <a:pt x="54" y="157"/>
                    </a:lnTo>
                    <a:lnTo>
                      <a:pt x="40" y="164"/>
                    </a:lnTo>
                    <a:lnTo>
                      <a:pt x="18" y="174"/>
                    </a:lnTo>
                    <a:lnTo>
                      <a:pt x="5" y="178"/>
                    </a:lnTo>
                    <a:lnTo>
                      <a:pt x="0" y="190"/>
                    </a:lnTo>
                    <a:lnTo>
                      <a:pt x="11" y="203"/>
                    </a:lnTo>
                    <a:lnTo>
                      <a:pt x="26" y="218"/>
                    </a:lnTo>
                    <a:lnTo>
                      <a:pt x="54" y="212"/>
                    </a:lnTo>
                    <a:lnTo>
                      <a:pt x="100" y="210"/>
                    </a:lnTo>
                    <a:lnTo>
                      <a:pt x="172" y="215"/>
                    </a:lnTo>
                    <a:lnTo>
                      <a:pt x="322" y="218"/>
                    </a:lnTo>
                    <a:lnTo>
                      <a:pt x="420" y="210"/>
                    </a:lnTo>
                    <a:lnTo>
                      <a:pt x="452" y="215"/>
                    </a:lnTo>
                    <a:lnTo>
                      <a:pt x="473" y="213"/>
                    </a:lnTo>
                    <a:lnTo>
                      <a:pt x="506" y="218"/>
                    </a:lnTo>
                    <a:lnTo>
                      <a:pt x="512" y="218"/>
                    </a:lnTo>
                    <a:lnTo>
                      <a:pt x="573" y="219"/>
                    </a:lnTo>
                    <a:lnTo>
                      <a:pt x="603" y="218"/>
                    </a:lnTo>
                    <a:lnTo>
                      <a:pt x="621" y="213"/>
                    </a:lnTo>
                    <a:lnTo>
                      <a:pt x="703" y="210"/>
                    </a:lnTo>
                    <a:lnTo>
                      <a:pt x="708" y="210"/>
                    </a:lnTo>
                    <a:lnTo>
                      <a:pt x="738" y="210"/>
                    </a:lnTo>
                    <a:lnTo>
                      <a:pt x="788" y="218"/>
                    </a:lnTo>
                    <a:lnTo>
                      <a:pt x="827" y="219"/>
                    </a:lnTo>
                    <a:lnTo>
                      <a:pt x="832" y="219"/>
                    </a:lnTo>
                    <a:lnTo>
                      <a:pt x="864" y="223"/>
                    </a:lnTo>
                    <a:lnTo>
                      <a:pt x="885" y="215"/>
                    </a:lnTo>
                    <a:lnTo>
                      <a:pt x="891" y="218"/>
                    </a:lnTo>
                    <a:lnTo>
                      <a:pt x="955" y="213"/>
                    </a:lnTo>
                    <a:lnTo>
                      <a:pt x="960" y="210"/>
                    </a:lnTo>
                    <a:lnTo>
                      <a:pt x="976" y="215"/>
                    </a:lnTo>
                    <a:lnTo>
                      <a:pt x="999" y="218"/>
                    </a:lnTo>
                    <a:lnTo>
                      <a:pt x="1005" y="218"/>
                    </a:lnTo>
                    <a:lnTo>
                      <a:pt x="1037" y="213"/>
                    </a:lnTo>
                    <a:lnTo>
                      <a:pt x="1056" y="210"/>
                    </a:lnTo>
                    <a:lnTo>
                      <a:pt x="1062" y="210"/>
                    </a:lnTo>
                    <a:lnTo>
                      <a:pt x="1079" y="210"/>
                    </a:lnTo>
                    <a:lnTo>
                      <a:pt x="1105" y="210"/>
                    </a:lnTo>
                    <a:lnTo>
                      <a:pt x="1111" y="209"/>
                    </a:lnTo>
                    <a:lnTo>
                      <a:pt x="1129" y="215"/>
                    </a:lnTo>
                    <a:lnTo>
                      <a:pt x="1148" y="219"/>
                    </a:lnTo>
                    <a:lnTo>
                      <a:pt x="1154" y="219"/>
                    </a:lnTo>
                    <a:lnTo>
                      <a:pt x="1193" y="210"/>
                    </a:lnTo>
                    <a:lnTo>
                      <a:pt x="1211" y="213"/>
                    </a:lnTo>
                    <a:lnTo>
                      <a:pt x="1229" y="218"/>
                    </a:lnTo>
                    <a:lnTo>
                      <a:pt x="1233" y="215"/>
                    </a:lnTo>
                    <a:lnTo>
                      <a:pt x="1282" y="213"/>
                    </a:lnTo>
                    <a:lnTo>
                      <a:pt x="1299" y="212"/>
                    </a:lnTo>
                    <a:lnTo>
                      <a:pt x="1296" y="187"/>
                    </a:lnTo>
                    <a:lnTo>
                      <a:pt x="1283" y="169"/>
                    </a:lnTo>
                    <a:lnTo>
                      <a:pt x="1268" y="155"/>
                    </a:lnTo>
                    <a:lnTo>
                      <a:pt x="1246" y="140"/>
                    </a:lnTo>
                    <a:lnTo>
                      <a:pt x="1232" y="146"/>
                    </a:lnTo>
                    <a:lnTo>
                      <a:pt x="1226" y="145"/>
                    </a:lnTo>
                    <a:lnTo>
                      <a:pt x="1158" y="132"/>
                    </a:lnTo>
                    <a:lnTo>
                      <a:pt x="1119" y="117"/>
                    </a:lnTo>
                    <a:lnTo>
                      <a:pt x="1076" y="103"/>
                    </a:lnTo>
                    <a:lnTo>
                      <a:pt x="1070" y="103"/>
                    </a:lnTo>
                    <a:lnTo>
                      <a:pt x="1030" y="103"/>
                    </a:lnTo>
                    <a:lnTo>
                      <a:pt x="1008" y="113"/>
                    </a:lnTo>
                    <a:lnTo>
                      <a:pt x="974" y="122"/>
                    </a:lnTo>
                    <a:lnTo>
                      <a:pt x="942" y="132"/>
                    </a:lnTo>
                    <a:lnTo>
                      <a:pt x="905" y="131"/>
                    </a:lnTo>
                    <a:lnTo>
                      <a:pt x="878" y="126"/>
                    </a:lnTo>
                    <a:lnTo>
                      <a:pt x="873" y="126"/>
                    </a:lnTo>
                    <a:lnTo>
                      <a:pt x="827" y="117"/>
                    </a:lnTo>
                    <a:lnTo>
                      <a:pt x="787" y="103"/>
                    </a:lnTo>
                    <a:lnTo>
                      <a:pt x="761" y="99"/>
                    </a:lnTo>
                    <a:lnTo>
                      <a:pt x="743" y="85"/>
                    </a:lnTo>
                    <a:lnTo>
                      <a:pt x="721" y="80"/>
                    </a:lnTo>
                    <a:lnTo>
                      <a:pt x="702" y="67"/>
                    </a:lnTo>
                    <a:lnTo>
                      <a:pt x="695" y="38"/>
                    </a:lnTo>
                    <a:lnTo>
                      <a:pt x="718" y="16"/>
                    </a:lnTo>
                    <a:lnTo>
                      <a:pt x="687" y="25"/>
                    </a:lnTo>
                    <a:lnTo>
                      <a:pt x="645" y="24"/>
                    </a:lnTo>
                    <a:lnTo>
                      <a:pt x="614" y="25"/>
                    </a:lnTo>
                    <a:lnTo>
                      <a:pt x="575" y="16"/>
                    </a:lnTo>
                    <a:lnTo>
                      <a:pt x="537" y="0"/>
                    </a:lnTo>
                    <a:lnTo>
                      <a:pt x="566" y="29"/>
                    </a:lnTo>
                    <a:lnTo>
                      <a:pt x="575" y="51"/>
                    </a:lnTo>
                    <a:lnTo>
                      <a:pt x="573" y="68"/>
                    </a:lnTo>
                    <a:lnTo>
                      <a:pt x="560" y="87"/>
                    </a:lnTo>
                    <a:lnTo>
                      <a:pt x="531" y="97"/>
                    </a:lnTo>
                    <a:lnTo>
                      <a:pt x="503" y="96"/>
                    </a:lnTo>
                    <a:lnTo>
                      <a:pt x="477" y="100"/>
                    </a:lnTo>
                    <a:lnTo>
                      <a:pt x="451" y="106"/>
                    </a:lnTo>
                    <a:lnTo>
                      <a:pt x="413" y="122"/>
                    </a:lnTo>
                    <a:lnTo>
                      <a:pt x="389" y="129"/>
                    </a:lnTo>
                    <a:lnTo>
                      <a:pt x="361" y="119"/>
                    </a:lnTo>
                    <a:lnTo>
                      <a:pt x="331" y="122"/>
                    </a:lnTo>
                    <a:lnTo>
                      <a:pt x="306" y="135"/>
                    </a:lnTo>
                    <a:lnTo>
                      <a:pt x="288" y="128"/>
                    </a:lnTo>
                    <a:lnTo>
                      <a:pt x="261" y="134"/>
                    </a:lnTo>
                    <a:lnTo>
                      <a:pt x="233" y="131"/>
                    </a:lnTo>
                    <a:lnTo>
                      <a:pt x="203" y="142"/>
                    </a:lnTo>
                    <a:lnTo>
                      <a:pt x="197" y="142"/>
                    </a:lnTo>
                    <a:lnTo>
                      <a:pt x="187" y="140"/>
                    </a:lnTo>
                    <a:lnTo>
                      <a:pt x="158" y="132"/>
                    </a:lnTo>
                    <a:lnTo>
                      <a:pt x="143" y="126"/>
                    </a:lnTo>
                    <a:lnTo>
                      <a:pt x="118" y="134"/>
                    </a:lnTo>
                    <a:lnTo>
                      <a:pt x="97" y="143"/>
                    </a:lnTo>
                  </a:path>
                </a:pathLst>
              </a:custGeom>
              <a:gradFill rotWithShape="0">
                <a:gsLst>
                  <a:gs pos="0">
                    <a:srgbClr val="1C1C1C"/>
                  </a:gs>
                  <a:gs pos="100000">
                    <a:srgbClr val="FFFFFF"/>
                  </a:gs>
                </a:gsLst>
                <a:lin ang="5400000" scaled="1"/>
              </a:gra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69" name="Freeform 21"/>
              <p:cNvSpPr>
                <a:spLocks/>
              </p:cNvSpPr>
              <p:nvPr/>
            </p:nvSpPr>
            <p:spPr bwMode="auto">
              <a:xfrm>
                <a:off x="2931" y="310"/>
                <a:ext cx="559" cy="184"/>
              </a:xfrm>
              <a:custGeom>
                <a:avLst/>
                <a:gdLst/>
                <a:ahLst/>
                <a:cxnLst>
                  <a:cxn ang="0">
                    <a:pos x="558" y="183"/>
                  </a:cxn>
                  <a:cxn ang="0">
                    <a:pos x="550" y="153"/>
                  </a:cxn>
                  <a:cxn ang="0">
                    <a:pos x="539" y="133"/>
                  </a:cxn>
                  <a:cxn ang="0">
                    <a:pos x="505" y="111"/>
                  </a:cxn>
                  <a:cxn ang="0">
                    <a:pos x="447" y="88"/>
                  </a:cxn>
                  <a:cxn ang="0">
                    <a:pos x="404" y="81"/>
                  </a:cxn>
                  <a:cxn ang="0">
                    <a:pos x="367" y="74"/>
                  </a:cxn>
                  <a:cxn ang="0">
                    <a:pos x="310" y="69"/>
                  </a:cxn>
                  <a:cxn ang="0">
                    <a:pos x="265" y="60"/>
                  </a:cxn>
                  <a:cxn ang="0">
                    <a:pos x="224" y="54"/>
                  </a:cxn>
                  <a:cxn ang="0">
                    <a:pos x="182" y="49"/>
                  </a:cxn>
                  <a:cxn ang="0">
                    <a:pos x="134" y="43"/>
                  </a:cxn>
                  <a:cxn ang="0">
                    <a:pos x="64" y="42"/>
                  </a:cxn>
                  <a:cxn ang="0">
                    <a:pos x="66" y="44"/>
                  </a:cxn>
                  <a:cxn ang="0">
                    <a:pos x="29" y="41"/>
                  </a:cxn>
                  <a:cxn ang="0">
                    <a:pos x="17" y="27"/>
                  </a:cxn>
                  <a:cxn ang="0">
                    <a:pos x="21" y="0"/>
                  </a:cxn>
                  <a:cxn ang="0">
                    <a:pos x="1" y="24"/>
                  </a:cxn>
                  <a:cxn ang="0">
                    <a:pos x="0" y="40"/>
                  </a:cxn>
                  <a:cxn ang="0">
                    <a:pos x="21" y="52"/>
                  </a:cxn>
                  <a:cxn ang="0">
                    <a:pos x="66" y="57"/>
                  </a:cxn>
                  <a:cxn ang="0">
                    <a:pos x="140" y="60"/>
                  </a:cxn>
                  <a:cxn ang="0">
                    <a:pos x="220" y="70"/>
                  </a:cxn>
                  <a:cxn ang="0">
                    <a:pos x="283" y="80"/>
                  </a:cxn>
                  <a:cxn ang="0">
                    <a:pos x="356" y="90"/>
                  </a:cxn>
                  <a:cxn ang="0">
                    <a:pos x="417" y="100"/>
                  </a:cxn>
                  <a:cxn ang="0">
                    <a:pos x="461" y="109"/>
                  </a:cxn>
                  <a:cxn ang="0">
                    <a:pos x="498" y="128"/>
                  </a:cxn>
                  <a:cxn ang="0">
                    <a:pos x="525" y="140"/>
                  </a:cxn>
                  <a:cxn ang="0">
                    <a:pos x="541" y="164"/>
                  </a:cxn>
                  <a:cxn ang="0">
                    <a:pos x="558" y="183"/>
                  </a:cxn>
                </a:cxnLst>
                <a:rect l="0" t="0" r="r" b="b"/>
                <a:pathLst>
                  <a:path w="559" h="184">
                    <a:moveTo>
                      <a:pt x="558" y="183"/>
                    </a:moveTo>
                    <a:lnTo>
                      <a:pt x="550" y="153"/>
                    </a:lnTo>
                    <a:lnTo>
                      <a:pt x="539" y="133"/>
                    </a:lnTo>
                    <a:lnTo>
                      <a:pt x="505" y="111"/>
                    </a:lnTo>
                    <a:lnTo>
                      <a:pt x="447" y="88"/>
                    </a:lnTo>
                    <a:lnTo>
                      <a:pt x="404" y="81"/>
                    </a:lnTo>
                    <a:lnTo>
                      <a:pt x="367" y="74"/>
                    </a:lnTo>
                    <a:lnTo>
                      <a:pt x="310" y="69"/>
                    </a:lnTo>
                    <a:lnTo>
                      <a:pt x="265" y="60"/>
                    </a:lnTo>
                    <a:lnTo>
                      <a:pt x="224" y="54"/>
                    </a:lnTo>
                    <a:lnTo>
                      <a:pt x="182" y="49"/>
                    </a:lnTo>
                    <a:lnTo>
                      <a:pt x="134" y="43"/>
                    </a:lnTo>
                    <a:lnTo>
                      <a:pt x="64" y="42"/>
                    </a:lnTo>
                    <a:lnTo>
                      <a:pt x="66" y="44"/>
                    </a:lnTo>
                    <a:lnTo>
                      <a:pt x="29" y="41"/>
                    </a:lnTo>
                    <a:lnTo>
                      <a:pt x="17" y="27"/>
                    </a:lnTo>
                    <a:lnTo>
                      <a:pt x="21" y="0"/>
                    </a:lnTo>
                    <a:lnTo>
                      <a:pt x="1" y="24"/>
                    </a:lnTo>
                    <a:lnTo>
                      <a:pt x="0" y="40"/>
                    </a:lnTo>
                    <a:lnTo>
                      <a:pt x="21" y="52"/>
                    </a:lnTo>
                    <a:lnTo>
                      <a:pt x="66" y="57"/>
                    </a:lnTo>
                    <a:lnTo>
                      <a:pt x="140" y="60"/>
                    </a:lnTo>
                    <a:lnTo>
                      <a:pt x="220" y="70"/>
                    </a:lnTo>
                    <a:lnTo>
                      <a:pt x="283" y="80"/>
                    </a:lnTo>
                    <a:lnTo>
                      <a:pt x="356" y="90"/>
                    </a:lnTo>
                    <a:lnTo>
                      <a:pt x="417" y="100"/>
                    </a:lnTo>
                    <a:lnTo>
                      <a:pt x="461" y="109"/>
                    </a:lnTo>
                    <a:lnTo>
                      <a:pt x="498" y="128"/>
                    </a:lnTo>
                    <a:lnTo>
                      <a:pt x="525" y="140"/>
                    </a:lnTo>
                    <a:lnTo>
                      <a:pt x="541" y="164"/>
                    </a:lnTo>
                    <a:lnTo>
                      <a:pt x="558" y="183"/>
                    </a:lnTo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07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3075" y="1216025"/>
            <a:ext cx="8077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7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2441575"/>
            <a:ext cx="8064500" cy="3502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207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067425"/>
            <a:ext cx="23876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207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48000" y="6067425"/>
            <a:ext cx="32258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207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13500" y="6067425"/>
            <a:ext cx="2133600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ru-RU"/>
          </a:p>
        </p:txBody>
      </p:sp>
      <p:sp>
        <p:nvSpPr>
          <p:cNvPr id="2075" name="Freeform 27"/>
          <p:cNvSpPr>
            <a:spLocks/>
          </p:cNvSpPr>
          <p:nvPr/>
        </p:nvSpPr>
        <p:spPr bwMode="auto">
          <a:xfrm>
            <a:off x="3654425" y="2257425"/>
            <a:ext cx="2047875" cy="90488"/>
          </a:xfrm>
          <a:custGeom>
            <a:avLst/>
            <a:gdLst/>
            <a:ahLst/>
            <a:cxnLst>
              <a:cxn ang="0">
                <a:pos x="10" y="0"/>
              </a:cxn>
              <a:cxn ang="0">
                <a:pos x="0" y="19"/>
              </a:cxn>
              <a:cxn ang="0">
                <a:pos x="2" y="40"/>
              </a:cxn>
              <a:cxn ang="0">
                <a:pos x="28" y="50"/>
              </a:cxn>
              <a:cxn ang="0">
                <a:pos x="148" y="53"/>
              </a:cxn>
              <a:cxn ang="0">
                <a:pos x="297" y="53"/>
              </a:cxn>
              <a:cxn ang="0">
                <a:pos x="468" y="53"/>
              </a:cxn>
              <a:cxn ang="0">
                <a:pos x="667" y="53"/>
              </a:cxn>
              <a:cxn ang="0">
                <a:pos x="830" y="53"/>
              </a:cxn>
              <a:cxn ang="0">
                <a:pos x="993" y="55"/>
              </a:cxn>
              <a:cxn ang="0">
                <a:pos x="1139" y="53"/>
              </a:cxn>
              <a:cxn ang="0">
                <a:pos x="1226" y="56"/>
              </a:cxn>
              <a:cxn ang="0">
                <a:pos x="1279" y="47"/>
              </a:cxn>
              <a:cxn ang="0">
                <a:pos x="1289" y="25"/>
              </a:cxn>
              <a:cxn ang="0">
                <a:pos x="1275" y="14"/>
              </a:cxn>
              <a:cxn ang="0">
                <a:pos x="1274" y="27"/>
              </a:cxn>
              <a:cxn ang="0">
                <a:pos x="1261" y="35"/>
              </a:cxn>
              <a:cxn ang="0">
                <a:pos x="1236" y="38"/>
              </a:cxn>
              <a:cxn ang="0">
                <a:pos x="1196" y="40"/>
              </a:cxn>
              <a:cxn ang="0">
                <a:pos x="1121" y="40"/>
              </a:cxn>
              <a:cxn ang="0">
                <a:pos x="973" y="40"/>
              </a:cxn>
              <a:cxn ang="0">
                <a:pos x="844" y="40"/>
              </a:cxn>
              <a:cxn ang="0">
                <a:pos x="712" y="38"/>
              </a:cxn>
              <a:cxn ang="0">
                <a:pos x="584" y="40"/>
              </a:cxn>
              <a:cxn ang="0">
                <a:pos x="432" y="42"/>
              </a:cxn>
              <a:cxn ang="0">
                <a:pos x="315" y="43"/>
              </a:cxn>
              <a:cxn ang="0">
                <a:pos x="226" y="40"/>
              </a:cxn>
              <a:cxn ang="0">
                <a:pos x="141" y="42"/>
              </a:cxn>
              <a:cxn ang="0">
                <a:pos x="78" y="40"/>
              </a:cxn>
              <a:cxn ang="0">
                <a:pos x="41" y="40"/>
              </a:cxn>
              <a:cxn ang="0">
                <a:pos x="20" y="35"/>
              </a:cxn>
              <a:cxn ang="0">
                <a:pos x="14" y="22"/>
              </a:cxn>
              <a:cxn ang="0">
                <a:pos x="10" y="4"/>
              </a:cxn>
              <a:cxn ang="0">
                <a:pos x="5" y="5"/>
              </a:cxn>
              <a:cxn ang="0">
                <a:pos x="7" y="6"/>
              </a:cxn>
              <a:cxn ang="0">
                <a:pos x="10" y="0"/>
              </a:cxn>
              <a:cxn ang="0">
                <a:pos x="10" y="4"/>
              </a:cxn>
              <a:cxn ang="0">
                <a:pos x="9" y="6"/>
              </a:cxn>
              <a:cxn ang="0">
                <a:pos x="10" y="0"/>
              </a:cxn>
              <a:cxn ang="0">
                <a:pos x="10" y="4"/>
              </a:cxn>
              <a:cxn ang="0">
                <a:pos x="9" y="7"/>
              </a:cxn>
            </a:cxnLst>
            <a:rect l="0" t="0" r="r" b="b"/>
            <a:pathLst>
              <a:path w="1290" h="57">
                <a:moveTo>
                  <a:pt x="10" y="0"/>
                </a:moveTo>
                <a:lnTo>
                  <a:pt x="0" y="19"/>
                </a:lnTo>
                <a:lnTo>
                  <a:pt x="2" y="40"/>
                </a:lnTo>
                <a:lnTo>
                  <a:pt x="28" y="50"/>
                </a:lnTo>
                <a:lnTo>
                  <a:pt x="148" y="53"/>
                </a:lnTo>
                <a:lnTo>
                  <a:pt x="297" y="53"/>
                </a:lnTo>
                <a:lnTo>
                  <a:pt x="468" y="53"/>
                </a:lnTo>
                <a:lnTo>
                  <a:pt x="667" y="53"/>
                </a:lnTo>
                <a:lnTo>
                  <a:pt x="830" y="53"/>
                </a:lnTo>
                <a:lnTo>
                  <a:pt x="993" y="55"/>
                </a:lnTo>
                <a:lnTo>
                  <a:pt x="1139" y="53"/>
                </a:lnTo>
                <a:lnTo>
                  <a:pt x="1226" y="56"/>
                </a:lnTo>
                <a:lnTo>
                  <a:pt x="1279" y="47"/>
                </a:lnTo>
                <a:lnTo>
                  <a:pt x="1289" y="25"/>
                </a:lnTo>
                <a:lnTo>
                  <a:pt x="1275" y="14"/>
                </a:lnTo>
                <a:lnTo>
                  <a:pt x="1274" y="27"/>
                </a:lnTo>
                <a:lnTo>
                  <a:pt x="1261" y="35"/>
                </a:lnTo>
                <a:lnTo>
                  <a:pt x="1236" y="38"/>
                </a:lnTo>
                <a:lnTo>
                  <a:pt x="1196" y="40"/>
                </a:lnTo>
                <a:lnTo>
                  <a:pt x="1121" y="40"/>
                </a:lnTo>
                <a:lnTo>
                  <a:pt x="973" y="40"/>
                </a:lnTo>
                <a:lnTo>
                  <a:pt x="844" y="40"/>
                </a:lnTo>
                <a:lnTo>
                  <a:pt x="712" y="38"/>
                </a:lnTo>
                <a:lnTo>
                  <a:pt x="584" y="40"/>
                </a:lnTo>
                <a:lnTo>
                  <a:pt x="432" y="42"/>
                </a:lnTo>
                <a:lnTo>
                  <a:pt x="315" y="43"/>
                </a:lnTo>
                <a:lnTo>
                  <a:pt x="226" y="40"/>
                </a:lnTo>
                <a:lnTo>
                  <a:pt x="141" y="42"/>
                </a:lnTo>
                <a:lnTo>
                  <a:pt x="78" y="40"/>
                </a:lnTo>
                <a:lnTo>
                  <a:pt x="41" y="40"/>
                </a:lnTo>
                <a:lnTo>
                  <a:pt x="20" y="35"/>
                </a:lnTo>
                <a:lnTo>
                  <a:pt x="14" y="22"/>
                </a:lnTo>
                <a:lnTo>
                  <a:pt x="10" y="4"/>
                </a:lnTo>
                <a:lnTo>
                  <a:pt x="5" y="5"/>
                </a:lnTo>
                <a:lnTo>
                  <a:pt x="7" y="6"/>
                </a:lnTo>
                <a:lnTo>
                  <a:pt x="10" y="0"/>
                </a:lnTo>
                <a:lnTo>
                  <a:pt x="10" y="4"/>
                </a:lnTo>
                <a:lnTo>
                  <a:pt x="9" y="6"/>
                </a:lnTo>
                <a:lnTo>
                  <a:pt x="10" y="0"/>
                </a:lnTo>
                <a:lnTo>
                  <a:pt x="10" y="4"/>
                </a:lnTo>
                <a:lnTo>
                  <a:pt x="9" y="7"/>
                </a:lnTo>
              </a:path>
            </a:pathLst>
          </a:custGeom>
          <a:solidFill>
            <a:srgbClr val="FFFF99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•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sz="quarter"/>
          </p:nvPr>
        </p:nvSpPr>
        <p:spPr>
          <a:xfrm>
            <a:off x="571472" y="714356"/>
            <a:ext cx="7772400" cy="1143000"/>
          </a:xfrm>
        </p:spPr>
        <p:txBody>
          <a:bodyPr/>
          <a:lstStyle/>
          <a:p>
            <a:r>
              <a:rPr lang="ru-RU" dirty="0">
                <a:solidFill>
                  <a:schemeClr val="tx1"/>
                </a:solidFill>
              </a:rPr>
              <a:t>С</a:t>
            </a:r>
            <a:r>
              <a:rPr lang="ru-RU" dirty="0" smtClean="0">
                <a:solidFill>
                  <a:schemeClr val="tx1"/>
                </a:solidFill>
              </a:rPr>
              <a:t>еминар-практикум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sz="quarter" idx="1"/>
          </p:nvPr>
        </p:nvSpPr>
        <p:spPr>
          <a:xfrm>
            <a:off x="571472" y="1714488"/>
            <a:ext cx="7929618" cy="1752600"/>
          </a:xfrm>
        </p:spPr>
        <p:txBody>
          <a:bodyPr/>
          <a:lstStyle/>
          <a:p>
            <a:pPr lvl="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kumimoji="0" lang="ru-RU" sz="4000" b="1" kern="1200" dirty="0" smtClean="0">
                <a:solidFill>
                  <a:srgbClr val="FF0000"/>
                </a:solidFill>
              </a:rPr>
              <a:t>Организационные и психологические аспекты профильного обучения</a:t>
            </a:r>
            <a:endParaRPr kumimoji="0" lang="ru-RU" sz="4000" b="1" kern="12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000232" y="5572140"/>
            <a:ext cx="5143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МБОУ «Ахмат-</a:t>
            </a:r>
            <a:r>
              <a:rPr lang="ru-RU" b="1" dirty="0" err="1" smtClean="0"/>
              <a:t>Юртовская</a:t>
            </a:r>
            <a:r>
              <a:rPr lang="ru-RU" b="1" dirty="0" smtClean="0"/>
              <a:t> СШ№2</a:t>
            </a:r>
          </a:p>
          <a:p>
            <a:pPr algn="ctr"/>
            <a:r>
              <a:rPr lang="ru-RU" b="1" dirty="0"/>
              <a:t>и</a:t>
            </a:r>
            <a:r>
              <a:rPr lang="ru-RU" b="1" dirty="0" smtClean="0"/>
              <a:t>м. Х. Т. Джабраилова</a:t>
            </a:r>
            <a:r>
              <a:rPr lang="ru-RU" b="1" dirty="0" smtClean="0"/>
              <a:t>»</a:t>
            </a:r>
            <a:endParaRPr lang="ru-RU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3789039"/>
            <a:ext cx="2147700" cy="129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707261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268760"/>
            <a:ext cx="856895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/>
              <a:t>Профильное обучение является средством дифференциации и индивидуализации обучения </a:t>
            </a:r>
            <a:r>
              <a:rPr lang="ru-RU" sz="2000" b="1" dirty="0" smtClean="0"/>
              <a:t>физике.</a:t>
            </a:r>
          </a:p>
          <a:p>
            <a:pPr algn="just"/>
            <a:r>
              <a:rPr lang="ru-RU" sz="2000" b="1" dirty="0"/>
              <a:t>Профильное обучение создаёт необходимые условия для получения знаний старшеклассников в соответствии с их профессиональными интересами и намерениями продолжить образование в технических вузах. Профильное обучение направлено на реализацию личностно-ориентированного подхода в обучении</a:t>
            </a:r>
            <a:r>
              <a:rPr lang="ru-RU" sz="2000" b="1" dirty="0" smtClean="0"/>
              <a:t>.</a:t>
            </a:r>
          </a:p>
          <a:p>
            <a:pPr algn="ctr"/>
            <a:r>
              <a:rPr lang="ru-RU" sz="2400" b="1" dirty="0"/>
              <a:t>Профильное обучение невозможно без трёх основных компонентов:</a:t>
            </a:r>
          </a:p>
          <a:p>
            <a:pPr algn="just"/>
            <a:r>
              <a:rPr lang="ru-RU" sz="2000" b="1" dirty="0"/>
              <a:t>1.	Дифференциация – заключается в том, что возможно разное содержание обучения для полного развития учащихся; </a:t>
            </a:r>
          </a:p>
          <a:p>
            <a:pPr algn="just"/>
            <a:r>
              <a:rPr lang="ru-RU" sz="2000" b="1" dirty="0"/>
              <a:t>2.	Индивидуализация – учитывает интересы, способности и склонности учащихся, и направлена на познавательные и профессиональные намерения старшеклассников;</a:t>
            </a:r>
          </a:p>
          <a:p>
            <a:pPr algn="just"/>
            <a:r>
              <a:rPr lang="ru-RU" sz="2000" b="1" dirty="0"/>
              <a:t>3.	Социализация – заключается в том, что необходимо учитывать реальные потребности рынка труда.</a:t>
            </a:r>
          </a:p>
          <a:p>
            <a:pPr algn="just"/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2118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124743"/>
            <a:ext cx="8568952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sz="3200" b="1" dirty="0">
                <a:solidFill>
                  <a:srgbClr val="000000"/>
                </a:solidFill>
                <a:ea typeface="Times New Roman" panose="02020603050405020304" pitchFamily="18" charset="0"/>
              </a:rPr>
              <a:t>Можно выделить следующие цели профильного обучения</a:t>
            </a:r>
            <a:r>
              <a:rPr lang="ru-RU" sz="32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b="1" dirty="0"/>
              <a:t>обеспечить углубленное изучение отдельных предметов программы полного общего образования;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b="1" dirty="0"/>
              <a:t>создать условия для существенной дифференциации содержания обучения старшеклассников с широкими и гибкими возможностями построения школьниками индивидуальных образовательных программ;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b="1" dirty="0"/>
              <a:t>способствовать установлению равного доступа к полноценному образованию разным категориям обучающихся в соответствии с их способностями, индивидуальными склонностями и потребностями;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2000" b="1" dirty="0"/>
              <a:t>расширить возможности социализации учащихся, обеспечить преемственность между общим и профессиональным образованием, более эффективно подготовить выпускников школы к освоению программ высшего профессионального образования. </a:t>
            </a:r>
          </a:p>
          <a:p>
            <a:pPr indent="342900">
              <a:spcAft>
                <a:spcPts val="0"/>
              </a:spcAft>
            </a:pPr>
            <a:endParaRPr lang="ru-RU" sz="2400" b="1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855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24744"/>
            <a:ext cx="8208912" cy="464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ea typeface="Times New Roman" panose="02020603050405020304" pitchFamily="18" charset="0"/>
              </a:rPr>
              <a:t>При преподавании в профильных классах возможно использование следующих технологий и методик</a:t>
            </a:r>
            <a:r>
              <a:rPr lang="ru-RU" sz="2400" b="1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:</a:t>
            </a:r>
          </a:p>
          <a:p>
            <a:pPr indent="342900" algn="ctr">
              <a:spcAft>
                <a:spcPts val="0"/>
              </a:spcAft>
            </a:pPr>
            <a:endParaRPr lang="ru-RU" sz="2400" b="1" dirty="0">
              <a:ea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3200" b="1" i="1" u="sng" dirty="0" smtClean="0">
                <a:solidFill>
                  <a:srgbClr val="333333"/>
                </a:solidFill>
                <a:ea typeface="Times New Roman" panose="02020603050405020304" pitchFamily="18" charset="0"/>
              </a:rPr>
              <a:t>Проблемное обучение</a:t>
            </a:r>
            <a:r>
              <a:rPr lang="ru-RU" sz="3200" dirty="0" smtClean="0">
                <a:solidFill>
                  <a:srgbClr val="333333"/>
                </a:solidFill>
                <a:ea typeface="Times New Roman" panose="02020603050405020304" pitchFamily="18" charset="0"/>
              </a:rPr>
              <a:t> </a:t>
            </a:r>
          </a:p>
          <a:p>
            <a:pPr marL="342900" indent="-342900">
              <a:buAutoNum type="arabicPeriod"/>
            </a:pPr>
            <a:r>
              <a:rPr lang="ru-RU" sz="3200" b="1" i="1" u="sng" dirty="0"/>
              <a:t>Личностно-ориентированное </a:t>
            </a:r>
            <a:r>
              <a:rPr lang="ru-RU" sz="3200" b="1" i="1" u="sng" dirty="0" smtClean="0"/>
              <a:t>обучение</a:t>
            </a:r>
            <a:endParaRPr lang="ru-RU" sz="3200" b="1" i="1" dirty="0" smtClean="0"/>
          </a:p>
          <a:p>
            <a:pPr marL="342900" indent="-342900">
              <a:buAutoNum type="arabicPeriod"/>
            </a:pPr>
            <a:r>
              <a:rPr lang="ru-RU" sz="3200" b="1" i="1" u="sng" dirty="0"/>
              <a:t>Парацентрическая </a:t>
            </a:r>
            <a:r>
              <a:rPr lang="ru-RU" sz="3200" b="1" i="1" u="sng" dirty="0" smtClean="0"/>
              <a:t>технология</a:t>
            </a:r>
          </a:p>
          <a:p>
            <a:pPr marL="342900" indent="-342900">
              <a:buAutoNum type="arabicPeriod"/>
            </a:pPr>
            <a:r>
              <a:rPr lang="ru-RU" sz="3200" b="1" i="1" u="sng" dirty="0"/>
              <a:t>Проектно-исследовательская </a:t>
            </a:r>
            <a:r>
              <a:rPr lang="ru-RU" sz="3200" b="1" i="1" u="sng" dirty="0" smtClean="0"/>
              <a:t>технология</a:t>
            </a:r>
          </a:p>
          <a:p>
            <a:pPr marL="342900" indent="-342900">
              <a:buAutoNum type="arabicPeriod"/>
            </a:pPr>
            <a:r>
              <a:rPr lang="ru-RU" sz="3200" b="1" i="1" u="sng" dirty="0"/>
              <a:t>Информационная </a:t>
            </a:r>
            <a:r>
              <a:rPr lang="ru-RU" sz="3200" b="1" i="1" u="sng" dirty="0" smtClean="0"/>
              <a:t>технология</a:t>
            </a:r>
          </a:p>
          <a:p>
            <a:pPr marL="342900" indent="-342900">
              <a:buAutoNum type="arabicPeriod"/>
            </a:pPr>
            <a:r>
              <a:rPr lang="ru-RU" sz="3200" b="1" i="1" u="sng" dirty="0" err="1"/>
              <a:t>Разноуровневое</a:t>
            </a:r>
            <a:r>
              <a:rPr lang="ru-RU" sz="3200" b="1" i="1" u="sng" dirty="0"/>
              <a:t> </a:t>
            </a:r>
            <a:r>
              <a:rPr lang="ru-RU" sz="3200" b="1" i="1" u="sng" dirty="0" smtClean="0"/>
              <a:t>обучение</a:t>
            </a:r>
          </a:p>
          <a:p>
            <a:pPr marL="342900" indent="-342900">
              <a:buAutoNum type="arabicPeriod"/>
            </a:pPr>
            <a:r>
              <a:rPr lang="ru-RU" sz="3200" b="1" i="1" u="sng" dirty="0"/>
              <a:t>Лекционно-</a:t>
            </a:r>
            <a:r>
              <a:rPr lang="ru-RU" sz="3200" b="1" i="1" u="sng" dirty="0" err="1"/>
              <a:t>семинарско</a:t>
            </a:r>
            <a:r>
              <a:rPr lang="ru-RU" sz="3200" b="1" i="1" u="sng" dirty="0"/>
              <a:t>-зачетная </a:t>
            </a:r>
            <a:r>
              <a:rPr lang="ru-RU" sz="3200" b="1" i="1" u="sng" dirty="0" smtClean="0"/>
              <a:t>система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76010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11560" y="836712"/>
            <a:ext cx="828092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Творческие задания:</a:t>
            </a:r>
          </a:p>
          <a:p>
            <a:pPr algn="ctr"/>
            <a:endParaRPr lang="ru-RU" sz="3200" b="1" dirty="0" smtClean="0"/>
          </a:p>
          <a:p>
            <a:pPr marL="514350" indent="-514350">
              <a:buAutoNum type="arabicPeriod"/>
            </a:pPr>
            <a:r>
              <a:rPr lang="ru-RU" sz="3200" b="1" dirty="0" smtClean="0"/>
              <a:t>Домашние опыты и наблюдения;</a:t>
            </a:r>
          </a:p>
          <a:p>
            <a:r>
              <a:rPr lang="ru-RU" sz="3200" b="1" dirty="0" smtClean="0"/>
              <a:t>2.  Конструкторские задания;</a:t>
            </a:r>
          </a:p>
          <a:p>
            <a:pPr marL="514350" indent="-514350">
              <a:buAutoNum type="arabicPeriod" startAt="3"/>
            </a:pPr>
            <a:r>
              <a:rPr lang="ru-RU" sz="3200" b="1" dirty="0" smtClean="0"/>
              <a:t>Интерактивные опросы и анкеты;</a:t>
            </a:r>
          </a:p>
          <a:p>
            <a:r>
              <a:rPr lang="ru-RU" sz="3200" b="1" dirty="0" smtClean="0"/>
              <a:t>4.   Телекоммуникационные проекты и т. </a:t>
            </a:r>
            <a:r>
              <a:rPr lang="ru-RU" sz="3200" b="1" dirty="0"/>
              <a:t>д</a:t>
            </a:r>
            <a:r>
              <a:rPr lang="ru-RU" sz="3200" b="1" dirty="0" smtClean="0"/>
              <a:t>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1037258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908721"/>
            <a:ext cx="84249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b="1" dirty="0">
                <a:solidFill>
                  <a:srgbClr val="000000"/>
                </a:solidFill>
              </a:rPr>
              <a:t>Творческие </a:t>
            </a:r>
            <a:r>
              <a:rPr lang="ru-RU" sz="3200" b="1" dirty="0" smtClean="0">
                <a:solidFill>
                  <a:srgbClr val="000000"/>
                </a:solidFill>
              </a:rPr>
              <a:t>задания: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0000"/>
                </a:solidFill>
              </a:rPr>
              <a:t>	дают возможность расширять область связи теории с практикой;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0000"/>
                </a:solidFill>
              </a:rPr>
              <a:t>	развивать интерес к физике и технике;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0000"/>
                </a:solidFill>
              </a:rPr>
              <a:t>	рождают 	творческую 	мысль </a:t>
            </a:r>
            <a:r>
              <a:rPr lang="ru-RU" sz="2400" b="1" dirty="0" smtClean="0">
                <a:solidFill>
                  <a:srgbClr val="000000"/>
                </a:solidFill>
              </a:rPr>
              <a:t>и развивают способность к изобретательству</a:t>
            </a:r>
            <a:r>
              <a:rPr lang="ru-RU" sz="2400" b="1" dirty="0">
                <a:solidFill>
                  <a:srgbClr val="000000"/>
                </a:solidFill>
              </a:rPr>
              <a:t>;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0000"/>
                </a:solidFill>
              </a:rPr>
              <a:t>	приучают к самостоятельной исследовательской </a:t>
            </a:r>
            <a:r>
              <a:rPr lang="ru-RU" sz="2400" b="1" dirty="0" smtClean="0">
                <a:solidFill>
                  <a:srgbClr val="000000"/>
                </a:solidFill>
              </a:rPr>
              <a:t>  работе</a:t>
            </a:r>
            <a:r>
              <a:rPr lang="ru-RU" sz="2400" b="1" dirty="0">
                <a:solidFill>
                  <a:srgbClr val="000000"/>
                </a:solidFill>
              </a:rPr>
              <a:t>;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0000"/>
                </a:solidFill>
              </a:rPr>
              <a:t>	вырабатывают 	</a:t>
            </a:r>
            <a:r>
              <a:rPr lang="ru-RU" sz="2400" b="1" dirty="0" smtClean="0">
                <a:solidFill>
                  <a:srgbClr val="000000"/>
                </a:solidFill>
              </a:rPr>
              <a:t>наблюдательность;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b="1" dirty="0" smtClean="0">
                <a:solidFill>
                  <a:srgbClr val="000000"/>
                </a:solidFill>
              </a:rPr>
              <a:t> </a:t>
            </a:r>
            <a:r>
              <a:rPr lang="ru-RU" sz="2400" b="1" dirty="0">
                <a:solidFill>
                  <a:srgbClr val="000000"/>
                </a:solidFill>
              </a:rPr>
              <a:t>	развивают 	внимание, </a:t>
            </a:r>
            <a:r>
              <a:rPr lang="ru-RU" sz="2400" b="1" dirty="0" smtClean="0">
                <a:solidFill>
                  <a:srgbClr val="000000"/>
                </a:solidFill>
              </a:rPr>
              <a:t>настойчивость и аккуратность</a:t>
            </a:r>
            <a:r>
              <a:rPr lang="ru-RU" sz="2400" b="1" dirty="0">
                <a:solidFill>
                  <a:srgbClr val="000000"/>
                </a:solidFill>
              </a:rPr>
              <a:t>;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ru-RU" sz="2400" b="1" dirty="0">
                <a:solidFill>
                  <a:srgbClr val="000000"/>
                </a:solidFill>
              </a:rPr>
              <a:t>	приучают к сознательному труду. 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endParaRPr lang="ru-RU" sz="2400" b="1" dirty="0" smtClean="0">
              <a:solidFill>
                <a:srgbClr val="000000"/>
              </a:solidFill>
            </a:endParaRPr>
          </a:p>
          <a:p>
            <a:pPr lvl="0" algn="ctr"/>
            <a:endParaRPr lang="ru-RU" sz="32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959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52737"/>
            <a:ext cx="8208912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ea typeface="Times New Roman" panose="02020603050405020304" pitchFamily="18" charset="0"/>
              </a:rPr>
              <a:t>П</a:t>
            </a:r>
            <a:r>
              <a:rPr lang="ru-RU" sz="2800" b="1" dirty="0" smtClean="0">
                <a:ea typeface="Times New Roman" panose="02020603050405020304" pitchFamily="18" charset="0"/>
              </a:rPr>
              <a:t>люсы </a:t>
            </a:r>
            <a:r>
              <a:rPr lang="ru-RU" sz="2800" b="1" dirty="0">
                <a:ea typeface="Times New Roman" panose="02020603050405020304" pitchFamily="18" charset="0"/>
              </a:rPr>
              <a:t>и минусы </a:t>
            </a:r>
            <a:r>
              <a:rPr lang="ru-RU" sz="2800" b="1" dirty="0" smtClean="0">
                <a:ea typeface="Times New Roman" panose="02020603050405020304" pitchFamily="18" charset="0"/>
              </a:rPr>
              <a:t>профильного </a:t>
            </a:r>
            <a:r>
              <a:rPr lang="ru-RU" sz="2800" b="1" dirty="0">
                <a:ea typeface="Times New Roman" panose="02020603050405020304" pitchFamily="18" charset="0"/>
              </a:rPr>
              <a:t>обучения. </a:t>
            </a:r>
            <a:endParaRPr lang="ru-RU" sz="2800" b="1" dirty="0" smtClean="0">
              <a:ea typeface="Times New Roman" panose="02020603050405020304" pitchFamily="18" charset="0"/>
            </a:endParaRPr>
          </a:p>
          <a:p>
            <a:r>
              <a:rPr lang="ru-RU" sz="2400" b="1" dirty="0" smtClean="0">
                <a:ea typeface="Times New Roman" panose="02020603050405020304" pitchFamily="18" charset="0"/>
              </a:rPr>
              <a:t>ПЛЮС: возможность </a:t>
            </a:r>
            <a:r>
              <a:rPr lang="ru-RU" sz="2400" b="1" dirty="0">
                <a:ea typeface="Times New Roman" panose="02020603050405020304" pitchFamily="18" charset="0"/>
              </a:rPr>
              <a:t>учащимися выбрать свою индивидуальную линию </a:t>
            </a:r>
            <a:r>
              <a:rPr lang="ru-RU" sz="2400" b="1" dirty="0" smtClean="0">
                <a:ea typeface="Times New Roman" panose="02020603050405020304" pitchFamily="18" charset="0"/>
              </a:rPr>
              <a:t>обучения</a:t>
            </a:r>
            <a:r>
              <a:rPr lang="ru-RU" dirty="0" smtClean="0">
                <a:ea typeface="Times New Roman" panose="02020603050405020304" pitchFamily="18" charset="0"/>
              </a:rPr>
              <a:t>, </a:t>
            </a:r>
            <a:r>
              <a:rPr lang="ru-RU" sz="2400" b="1" dirty="0" smtClean="0">
                <a:ea typeface="Times New Roman" panose="02020603050405020304" pitchFamily="18" charset="0"/>
              </a:rPr>
              <a:t>благодаря </a:t>
            </a:r>
            <a:r>
              <a:rPr lang="ru-RU" sz="2400" b="1" dirty="0">
                <a:ea typeface="Times New Roman" panose="02020603050405020304" pitchFamily="18" charset="0"/>
              </a:rPr>
              <a:t>чему в полной мере раскрываются способности учащихся и реализовываются их возможности. </a:t>
            </a:r>
            <a:endParaRPr lang="ru-RU" sz="2400" b="1" dirty="0" smtClean="0">
              <a:ea typeface="Times New Roman" panose="02020603050405020304" pitchFamily="18" charset="0"/>
            </a:endParaRPr>
          </a:p>
          <a:p>
            <a:r>
              <a:rPr lang="ru-RU" sz="2400" b="1" dirty="0" smtClean="0">
                <a:ea typeface="Times New Roman" panose="02020603050405020304" pitchFamily="18" charset="0"/>
              </a:rPr>
              <a:t>МИНУСЫ: </a:t>
            </a:r>
          </a:p>
          <a:p>
            <a:r>
              <a:rPr lang="ru-RU" sz="2400" b="1" dirty="0" smtClean="0">
                <a:ea typeface="Times New Roman" panose="02020603050405020304" pitchFamily="18" charset="0"/>
              </a:rPr>
              <a:t>-   сложность </a:t>
            </a:r>
            <a:r>
              <a:rPr lang="ru-RU" sz="2400" b="1" dirty="0">
                <a:ea typeface="Times New Roman" panose="02020603050405020304" pitchFamily="18" charset="0"/>
              </a:rPr>
              <a:t>учащихся с определением профиля; </a:t>
            </a:r>
            <a:endParaRPr lang="ru-RU" sz="2400" b="1" dirty="0" smtClean="0">
              <a:ea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ea typeface="Times New Roman" panose="02020603050405020304" pitchFamily="18" charset="0"/>
              </a:rPr>
              <a:t>выбор </a:t>
            </a:r>
            <a:r>
              <a:rPr lang="ru-RU" sz="2400" b="1" dirty="0">
                <a:ea typeface="Times New Roman" panose="02020603050405020304" pitchFamily="18" charset="0"/>
              </a:rPr>
              <a:t>профиля за компанию, так как этот профиль выбрали друзья; </a:t>
            </a:r>
            <a:endParaRPr lang="ru-RU" sz="2400" b="1" dirty="0" smtClean="0">
              <a:ea typeface="Times New Roman" panose="02020603050405020304" pitchFamily="18" charset="0"/>
            </a:endParaRPr>
          </a:p>
          <a:p>
            <a:pPr marL="342900" indent="-342900">
              <a:buFontTx/>
              <a:buChar char="-"/>
            </a:pPr>
            <a:r>
              <a:rPr lang="ru-RU" sz="2400" b="1" dirty="0" smtClean="0">
                <a:ea typeface="Times New Roman" panose="02020603050405020304" pitchFamily="18" charset="0"/>
              </a:rPr>
              <a:t>выбор </a:t>
            </a:r>
            <a:r>
              <a:rPr lang="ru-RU" sz="2400" b="1" dirty="0">
                <a:ea typeface="Times New Roman" panose="02020603050405020304" pitchFamily="18" charset="0"/>
              </a:rPr>
              <a:t>профиля, несоответствующего способностям и возможностям учащихся.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77772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540382" y="1785926"/>
            <a:ext cx="759733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400" b="1" i="0" u="none" strike="noStrike" cap="none" normalizeH="0" baseline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СПАСИБО</a:t>
            </a:r>
            <a:r>
              <a:rPr kumimoji="0" lang="ru-RU" sz="4400" b="1" i="0" u="none" strike="noStrike" cap="none" normalizeH="0" dirty="0" smtClean="0">
                <a:ln>
                  <a:noFill/>
                </a:ln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</a:rPr>
              <a:t> ЗА ВНИМАНИЕ!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 </a:t>
            </a:r>
            <a:r>
              <a:rPr lang="ru-RU" b="1" dirty="0"/>
              <a:t>Повышение профессиональной компетентности учителей физики по работе в профильных классах, распространение эффективных образовательных практик организации изучения физики на повышенном уровне</a:t>
            </a:r>
          </a:p>
        </p:txBody>
      </p:sp>
    </p:spTree>
    <p:extLst>
      <p:ext uri="{BB962C8B-B14F-4D97-AF65-F5344CB8AC3E}">
        <p14:creationId xmlns:p14="http://schemas.microsoft.com/office/powerpoint/2010/main" val="201781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Задачи: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2132857"/>
            <a:ext cx="8325172" cy="4248472"/>
          </a:xfrm>
        </p:spPr>
        <p:txBody>
          <a:bodyPr/>
          <a:lstStyle/>
          <a:p>
            <a:r>
              <a:rPr lang="ru-RU" sz="2800" b="1" dirty="0" smtClean="0"/>
              <a:t>способствовать </a:t>
            </a:r>
            <a:r>
              <a:rPr lang="ru-RU" sz="2800" b="1" dirty="0"/>
              <a:t>повышению качества профессиональной деятельности и мастерства педагогов для работы в профильных классах;</a:t>
            </a:r>
          </a:p>
          <a:p>
            <a:r>
              <a:rPr lang="ru-RU" sz="2800" b="1" dirty="0" smtClean="0"/>
              <a:t> </a:t>
            </a:r>
            <a:r>
              <a:rPr lang="ru-RU" sz="2800" b="1" dirty="0"/>
              <a:t>содействовать обеспечению качественной </a:t>
            </a:r>
            <a:r>
              <a:rPr lang="ru-RU" sz="2800" b="1" dirty="0" err="1"/>
              <a:t>допрофильной</a:t>
            </a:r>
            <a:r>
              <a:rPr lang="ru-RU" sz="2800" b="1" dirty="0"/>
              <a:t> подготовки учащихся в условиях перехода на профильное обучение;</a:t>
            </a:r>
          </a:p>
          <a:p>
            <a:r>
              <a:rPr lang="ru-RU" sz="2800" b="1" dirty="0" smtClean="0"/>
              <a:t> </a:t>
            </a:r>
            <a:r>
              <a:rPr lang="ru-RU" sz="2800" b="1" dirty="0"/>
              <a:t>разработать методические материалы, необходимые для успешной реализации профильного обучения по физике.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728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Вопросы: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2441575"/>
            <a:ext cx="8064500" cy="4155777"/>
          </a:xfrm>
        </p:spPr>
        <p:txBody>
          <a:bodyPr/>
          <a:lstStyle/>
          <a:p>
            <a:pPr marL="457200" indent="-457200">
              <a:buAutoNum type="arabicPeriod"/>
            </a:pPr>
            <a:r>
              <a:rPr lang="ru-RU" sz="2400" b="1" dirty="0" smtClean="0"/>
              <a:t>Организация познавательной деятельности при изучении физики в профильных классах и при </a:t>
            </a:r>
            <a:r>
              <a:rPr lang="ru-RU" sz="2400" b="1" dirty="0" err="1" smtClean="0"/>
              <a:t>допрофильном</a:t>
            </a:r>
            <a:r>
              <a:rPr lang="ru-RU" sz="2400" b="1" dirty="0" smtClean="0"/>
              <a:t> обучении.</a:t>
            </a:r>
          </a:p>
          <a:p>
            <a:pPr marL="0" indent="0">
              <a:buNone/>
            </a:pPr>
            <a:r>
              <a:rPr lang="ru-RU" sz="2400" b="1" dirty="0" smtClean="0"/>
              <a:t>2</a:t>
            </a:r>
            <a:r>
              <a:rPr lang="ru-RU" sz="2400" b="1" dirty="0"/>
              <a:t>. </a:t>
            </a:r>
            <a:r>
              <a:rPr lang="ru-RU" sz="2400" b="1" dirty="0" smtClean="0"/>
              <a:t>  Особенности </a:t>
            </a:r>
            <a:r>
              <a:rPr lang="ru-RU" sz="2400" b="1" dirty="0"/>
              <a:t>изучения учебного предмета «Физика»    на       повышенном уровне.</a:t>
            </a:r>
          </a:p>
          <a:p>
            <a:pPr marL="0" indent="0">
              <a:buNone/>
            </a:pPr>
            <a:r>
              <a:rPr lang="ru-RU" sz="2400" b="1" dirty="0" smtClean="0"/>
              <a:t>3.   Психолого-педагогическое </a:t>
            </a:r>
            <a:r>
              <a:rPr lang="ru-RU" sz="2400" b="1" dirty="0"/>
              <a:t>сопровождение процесса </a:t>
            </a:r>
            <a:r>
              <a:rPr lang="ru-RU" sz="2400" b="1" dirty="0" smtClean="0"/>
              <a:t>    </a:t>
            </a:r>
            <a:r>
              <a:rPr lang="ru-RU" sz="2400" b="1" dirty="0" err="1" smtClean="0"/>
              <a:t>допрофильной</a:t>
            </a:r>
            <a:r>
              <a:rPr lang="ru-RU" sz="2400" b="1" dirty="0" smtClean="0"/>
              <a:t> </a:t>
            </a:r>
            <a:r>
              <a:rPr lang="ru-RU" sz="2400" b="1" dirty="0"/>
              <a:t>подготовки и профильного обучения </a:t>
            </a:r>
            <a:r>
              <a:rPr lang="ru-RU" sz="2400" b="1" dirty="0" smtClean="0"/>
              <a:t>учащихся.</a:t>
            </a:r>
          </a:p>
          <a:p>
            <a:pPr marL="0" indent="0">
              <a:buNone/>
            </a:pPr>
            <a:r>
              <a:rPr lang="ru-RU" sz="2400" b="1" dirty="0" smtClean="0"/>
              <a:t>  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415995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dirty="0"/>
              <a:t>Нормативно-правовая база и особенности организации учебно-воспитательного процесса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95300" y="2132856"/>
            <a:ext cx="8325172" cy="4536503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	</a:t>
            </a:r>
            <a:r>
              <a:rPr lang="ru-RU" sz="2000" b="1" dirty="0"/>
              <a:t>Конституция РБ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dirty="0"/>
              <a:t>	Постановления и положения о школе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dirty="0"/>
              <a:t>	Кодексы и законы Республики Беларусь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dirty="0"/>
              <a:t>	Директивы, Декреты  Президента Республики Беларусь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dirty="0"/>
              <a:t>	Нормативные документы, утвержденные постановлением Министерства труда Республики Беларусь, Министерства здравоохранения Республики Беларусь, Министерства спорта и туризма Республики </a:t>
            </a:r>
            <a:r>
              <a:rPr lang="ru-RU" sz="2000" b="1" dirty="0" smtClean="0"/>
              <a:t>Беларусь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dirty="0"/>
              <a:t>	Приказы Министерства образования Республики Беларусь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dirty="0"/>
              <a:t>	Методические рекомендации Министерства образования Республики Беларусь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sz="2000" b="1" dirty="0"/>
              <a:t>	Типовые программы  образования детей и молодежи </a:t>
            </a:r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297178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 cstate="print"/>
          <a:srcRect t="28866" r="25411" b="8247"/>
          <a:stretch>
            <a:fillRect/>
          </a:stretch>
        </p:blipFill>
        <p:spPr bwMode="auto">
          <a:xfrm>
            <a:off x="357158" y="4059074"/>
            <a:ext cx="2198618" cy="2156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/>
          <p:nvPr/>
        </p:nvSpPr>
        <p:spPr>
          <a:xfrm>
            <a:off x="357158" y="1196752"/>
            <a:ext cx="8535322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1" fontAlgn="auto" hangingPunct="1">
              <a:spcAft>
                <a:spcPts val="0"/>
              </a:spcAft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Для чего нужна школа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?</a:t>
            </a:r>
          </a:p>
          <a:p>
            <a:pPr lvl="0" algn="ctr" eaLnBrk="1" fontAlgn="auto" hangingPunct="1">
              <a:spcAft>
                <a:spcPts val="0"/>
              </a:spcAft>
              <a:defRPr/>
            </a:pPr>
            <a:endParaRPr lang="ru-RU" sz="4400" b="1" dirty="0">
              <a:solidFill>
                <a:srgbClr val="FF0000"/>
              </a:solidFill>
            </a:endParaRPr>
          </a:p>
          <a:p>
            <a:pPr lvl="0" algn="ctr" eaLnBrk="1" fontAlgn="auto" hangingPunct="1">
              <a:spcAft>
                <a:spcPts val="0"/>
              </a:spcAft>
              <a:defRPr/>
            </a:pP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-Чтобы учиться, познавать, </a:t>
            </a:r>
            <a:r>
              <a:rPr lang="ru-RU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творить и </a:t>
            </a:r>
            <a:r>
              <a:rPr lang="ru-RU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развиваться</a:t>
            </a:r>
            <a:r>
              <a:rPr lang="ru-RU" sz="4400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 cstate="print"/>
          <a:srcRect t="28866" r="25411" b="8247"/>
          <a:stretch>
            <a:fillRect/>
          </a:stretch>
        </p:blipFill>
        <p:spPr bwMode="auto">
          <a:xfrm>
            <a:off x="357158" y="4429132"/>
            <a:ext cx="2071702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51520" y="1196752"/>
            <a:ext cx="864096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altLang="ja-JP" sz="4400" b="1" dirty="0">
                <a:latin typeface="+mj-lt"/>
              </a:rPr>
              <a:t>Как же добиться того, чтобы творческое озарение, основанное на знании, пришло к ученикам? </a:t>
            </a:r>
          </a:p>
          <a:p>
            <a:pPr lvl="0" algn="ctr">
              <a:defRPr/>
            </a:pPr>
            <a:r>
              <a:rPr lang="ru-RU" altLang="ja-JP" sz="4400" b="1" dirty="0" smtClean="0">
                <a:latin typeface="+mj-lt"/>
              </a:rPr>
              <a:t>         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089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/>
          <p:nvPr/>
        </p:nvPicPr>
        <p:blipFill>
          <a:blip r:embed="rId2" cstate="print"/>
          <a:srcRect t="28866" r="25411" b="8247"/>
          <a:stretch>
            <a:fillRect/>
          </a:stretch>
        </p:blipFill>
        <p:spPr bwMode="auto">
          <a:xfrm>
            <a:off x="467544" y="3933056"/>
            <a:ext cx="2774682" cy="2664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Прямоугольник 3"/>
          <p:cNvSpPr/>
          <p:nvPr/>
        </p:nvSpPr>
        <p:spPr>
          <a:xfrm>
            <a:off x="251520" y="1196752"/>
            <a:ext cx="864096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altLang="ja-JP" sz="4400" b="1" dirty="0" smtClean="0">
                <a:latin typeface="+mj-lt"/>
              </a:rPr>
              <a:t>Путь видится один:</a:t>
            </a:r>
          </a:p>
          <a:p>
            <a:pPr algn="ctr">
              <a:defRPr/>
            </a:pPr>
            <a:r>
              <a:rPr lang="ru-RU" altLang="ja-JP" sz="4400" b="1" dirty="0" smtClean="0">
                <a:latin typeface="+mj-lt"/>
              </a:rPr>
              <a:t>создать </a:t>
            </a:r>
            <a:r>
              <a:rPr lang="ru-RU" altLang="ja-JP" sz="4400" b="1" dirty="0">
                <a:latin typeface="+mj-lt"/>
              </a:rPr>
              <a:t>на уроке ту </a:t>
            </a:r>
            <a:r>
              <a:rPr lang="ru-RU" altLang="ja-JP" sz="4400" b="1" dirty="0" smtClean="0">
                <a:latin typeface="+mj-lt"/>
              </a:rPr>
              <a:t>среду, </a:t>
            </a:r>
          </a:p>
          <a:p>
            <a:pPr algn="r">
              <a:defRPr/>
            </a:pPr>
            <a:r>
              <a:rPr lang="ru-RU" altLang="ja-JP" sz="4400" b="1" dirty="0" smtClean="0">
                <a:latin typeface="+mj-lt"/>
              </a:rPr>
              <a:t>в </a:t>
            </a:r>
            <a:r>
              <a:rPr lang="ru-RU" altLang="ja-JP" sz="4400" b="1" dirty="0">
                <a:latin typeface="+mj-lt"/>
              </a:rPr>
              <a:t>которой наиболее полно </a:t>
            </a:r>
            <a:r>
              <a:rPr lang="ru-RU" altLang="ja-JP" sz="4400" b="1" dirty="0" smtClean="0">
                <a:latin typeface="+mj-lt"/>
              </a:rPr>
              <a:t>будет осуществляться           постоянный                    интеллектуальный              </a:t>
            </a:r>
          </a:p>
          <a:p>
            <a:pPr algn="r">
              <a:defRPr/>
            </a:pPr>
            <a:r>
              <a:rPr lang="ru-RU" altLang="ja-JP" sz="4400" b="1" dirty="0" smtClean="0">
                <a:latin typeface="+mj-lt"/>
              </a:rPr>
              <a:t> рост учащегося. </a:t>
            </a:r>
            <a:endParaRPr lang="ru-RU" sz="4400" b="1" kern="0" dirty="0">
              <a:latin typeface="+mj-lt"/>
            </a:endParaRPr>
          </a:p>
          <a:p>
            <a:pPr lvl="0" algn="ctr">
              <a:defRPr/>
            </a:pPr>
            <a:endParaRPr lang="ru-RU" altLang="ja-JP" sz="4400" dirty="0" smtClean="0">
              <a:solidFill>
                <a:schemeClr val="bg2"/>
              </a:solidFill>
              <a:latin typeface="Garamond Premr Pro Smbd" pitchFamily="18" charset="0"/>
            </a:endParaRPr>
          </a:p>
          <a:p>
            <a:pPr lvl="0" algn="ctr">
              <a:defRPr/>
            </a:pPr>
            <a:endParaRPr lang="ru-RU" altLang="ja-JP" sz="4000" dirty="0">
              <a:solidFill>
                <a:schemeClr val="bg2"/>
              </a:solidFill>
              <a:latin typeface="Garamond Premr Pro Smbd" pitchFamily="18" charset="0"/>
            </a:endParaRPr>
          </a:p>
          <a:p>
            <a:pPr lvl="0" algn="ctr">
              <a:defRPr/>
            </a:pPr>
            <a:endParaRPr lang="ru-RU" altLang="ja-JP" sz="4000" dirty="0" smtClean="0">
              <a:solidFill>
                <a:schemeClr val="bg2"/>
              </a:solidFill>
              <a:latin typeface="Garamond Premr Pro Smbd" pitchFamily="18" charset="0"/>
            </a:endParaRPr>
          </a:p>
          <a:p>
            <a:pPr lvl="0" algn="ctr">
              <a:defRPr/>
            </a:pPr>
            <a:endParaRPr lang="ru-RU" altLang="ja-JP" sz="4000" dirty="0">
              <a:solidFill>
                <a:schemeClr val="bg2"/>
              </a:solidFill>
              <a:latin typeface="Garamond Premr Pro Smb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353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1357298"/>
            <a:ext cx="864096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1" fontAlgn="auto" hangingPunct="1">
              <a:spcAft>
                <a:spcPts val="0"/>
              </a:spcAft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Курс физики </a:t>
            </a:r>
            <a:r>
              <a:rPr lang="ru-RU" sz="3200" dirty="0"/>
              <a:t>-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один из сложных в учебном плане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школы.</a:t>
            </a:r>
          </a:p>
          <a:p>
            <a:pPr lvl="0" algn="just" eaLnBrk="1" fontAlgn="auto" hangingPunct="1">
              <a:spcAft>
                <a:spcPts val="0"/>
              </a:spcAft>
              <a:defRPr/>
            </a:pP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Особенностью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предмета физики является изобилие формулировок законов, правил, определений, математических выводов и формул, требующих точного воспроизведения, и далеко не все учащиеся умеют конспектировать, боясь сократить слово, фразу, тем самым потерять важные звенья материала.</a:t>
            </a:r>
            <a:r>
              <a:rPr lang="ru-RU" sz="3200" dirty="0"/>
              <a:t> </a:t>
            </a:r>
            <a:br>
              <a:rPr lang="ru-RU" sz="3200" dirty="0"/>
            </a:b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LIPBORD">
  <a:themeElements>
    <a:clrScheme name="Тема Office 5">
      <a:dk1>
        <a:srgbClr val="000000"/>
      </a:dk1>
      <a:lt1>
        <a:srgbClr val="FFFFFF"/>
      </a:lt1>
      <a:dk2>
        <a:srgbClr val="000000"/>
      </a:dk2>
      <a:lt2>
        <a:srgbClr val="663300"/>
      </a:lt2>
      <a:accent1>
        <a:srgbClr val="FFCC66"/>
      </a:accent1>
      <a:accent2>
        <a:srgbClr val="0000FF"/>
      </a:accent2>
      <a:accent3>
        <a:srgbClr val="FFFFFF"/>
      </a:accent3>
      <a:accent4>
        <a:srgbClr val="000000"/>
      </a:accent4>
      <a:accent5>
        <a:srgbClr val="FFE2B8"/>
      </a:accent5>
      <a:accent6>
        <a:srgbClr val="0000E7"/>
      </a:accent6>
      <a:hlink>
        <a:srgbClr val="CC00CC"/>
      </a:hlink>
      <a:folHlink>
        <a:srgbClr val="C0C0C0"/>
      </a:folHlink>
    </a:clrScheme>
    <a:fontScheme name="Тема Offic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CC"/>
        </a:lt1>
        <a:dk2>
          <a:srgbClr val="000000"/>
        </a:dk2>
        <a:lt2>
          <a:srgbClr val="6633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66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663300"/>
        </a:lt2>
        <a:accent1>
          <a:srgbClr val="CBCBCB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C8AE7"/>
        </a:accent6>
        <a:hlink>
          <a:srgbClr val="FF0033"/>
        </a:hlink>
        <a:folHlink>
          <a:srgbClr val="00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66330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CLIPBORD</Template>
  <TotalTime>1088</TotalTime>
  <Words>488</Words>
  <Application>Microsoft Office PowerPoint</Application>
  <PresentationFormat>Экран (4:3)</PresentationFormat>
  <Paragraphs>78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CLIPBORD</vt:lpstr>
      <vt:lpstr>Семинар-практикум</vt:lpstr>
      <vt:lpstr>Цель:</vt:lpstr>
      <vt:lpstr>Задачи:</vt:lpstr>
      <vt:lpstr>Вопросы:</vt:lpstr>
      <vt:lpstr>Нормативно-правовая база и особенности организации учебно-воспитательного процесса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Home-2012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 Windows</cp:lastModifiedBy>
  <cp:revision>101</cp:revision>
  <cp:lastPrinted>2025-04-29T11:00:49Z</cp:lastPrinted>
  <dcterms:created xsi:type="dcterms:W3CDTF">2014-02-28T08:31:33Z</dcterms:created>
  <dcterms:modified xsi:type="dcterms:W3CDTF">2025-04-29T11:01:02Z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